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7" r:id="rId2"/>
    <p:sldId id="258" r:id="rId3"/>
    <p:sldId id="293" r:id="rId4"/>
    <p:sldId id="292" r:id="rId5"/>
    <p:sldId id="295" r:id="rId6"/>
    <p:sldId id="351" r:id="rId7"/>
    <p:sldId id="352" r:id="rId8"/>
    <p:sldId id="353" r:id="rId9"/>
    <p:sldId id="354" r:id="rId10"/>
    <p:sldId id="355" r:id="rId11"/>
    <p:sldId id="357" r:id="rId12"/>
    <p:sldId id="358" r:id="rId13"/>
    <p:sldId id="356" r:id="rId14"/>
    <p:sldId id="359" r:id="rId15"/>
    <p:sldId id="360" r:id="rId16"/>
    <p:sldId id="361" r:id="rId17"/>
    <p:sldId id="362" r:id="rId18"/>
    <p:sldId id="363" r:id="rId19"/>
    <p:sldId id="364" r:id="rId20"/>
    <p:sldId id="365" r:id="rId21"/>
    <p:sldId id="366" r:id="rId22"/>
    <p:sldId id="376" r:id="rId23"/>
    <p:sldId id="367" r:id="rId24"/>
    <p:sldId id="368" r:id="rId25"/>
    <p:sldId id="369" r:id="rId26"/>
    <p:sldId id="370" r:id="rId27"/>
    <p:sldId id="371" r:id="rId28"/>
    <p:sldId id="372" r:id="rId29"/>
    <p:sldId id="375" r:id="rId30"/>
    <p:sldId id="373" r:id="rId31"/>
    <p:sldId id="374" r:id="rId32"/>
    <p:sldId id="377" r:id="rId33"/>
    <p:sldId id="339" r:id="rId34"/>
    <p:sldId id="378" r:id="rId35"/>
    <p:sldId id="379" r:id="rId36"/>
    <p:sldId id="380" r:id="rId37"/>
    <p:sldId id="381" r:id="rId38"/>
    <p:sldId id="382" r:id="rId39"/>
    <p:sldId id="383" r:id="rId40"/>
    <p:sldId id="277"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C1D7"/>
    <a:srgbClr val="FFFFFF"/>
    <a:srgbClr val="FF5D5D"/>
    <a:srgbClr val="FFD53B"/>
    <a:srgbClr val="DCF4F8"/>
    <a:srgbClr val="183059"/>
    <a:srgbClr val="356AC1"/>
    <a:srgbClr val="19325C"/>
    <a:srgbClr val="99DFEB"/>
    <a:srgbClr val="2A55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90" autoAdjust="0"/>
    <p:restoredTop sz="83097" autoAdjust="0"/>
  </p:normalViewPr>
  <p:slideViewPr>
    <p:cSldViewPr snapToGrid="0">
      <p:cViewPr>
        <p:scale>
          <a:sx n="102" d="100"/>
          <a:sy n="102" d="100"/>
        </p:scale>
        <p:origin x="1482" y="-6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4/1/2019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b="1" dirty="0"/>
              <a:t>Highlight "Gastroscopy or colonoscopy without biopsy" for speaker to point out that bleeding risk is low in this setting as it is with a TEE (transesophageal echocardiogram).  It is the occasional and unpredictable need for a biopsy or polypectomy that increases the procedure's bleeding risk</a:t>
            </a:r>
          </a:p>
          <a:p>
            <a:pPr lvl="0" algn="l" defTabSz="914400">
              <a:defRPr/>
            </a:pPr>
            <a:endParaRPr lang="en-CA" sz="12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Lato"/>
                <a:sym typeface="Symbol"/>
              </a:rPr>
              <a:t>Steering committee recommendation;  </a:t>
            </a:r>
            <a:r>
              <a:rPr lang="en-US" sz="10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000" dirty="0"/>
          </a:p>
          <a:p>
            <a:pPr marL="178573" indent="-178573">
              <a:buFontTx/>
              <a:buChar char="-"/>
            </a:pPr>
            <a:r>
              <a:rPr lang="en-US" sz="1000" dirty="0"/>
              <a:t>Many invasive and surgical procedures carry but a very low to low risk of bleeding – DOACs may be held only briefly or even continued without interruption during such</a:t>
            </a:r>
            <a:r>
              <a:rPr lang="en-US" sz="1000" baseline="0" dirty="0"/>
              <a:t> procedures as will be discussed in case #2</a:t>
            </a:r>
          </a:p>
          <a:p>
            <a:pPr marL="178573" indent="-178573">
              <a:buFontTx/>
              <a:buChar char="-"/>
            </a:pPr>
            <a:r>
              <a:rPr lang="en-US" sz="1000" baseline="0" dirty="0"/>
              <a:t>Antithrombotic therapy with warfarin </a:t>
            </a:r>
            <a:r>
              <a:rPr lang="en-US" sz="1000" u="sng" baseline="0" dirty="0"/>
              <a:t>but not a DOAC </a:t>
            </a:r>
            <a:r>
              <a:rPr lang="en-US" sz="1000" baseline="0" dirty="0"/>
              <a:t>can be safely continued pre-post pacemaker or ICD insertion</a:t>
            </a:r>
          </a:p>
          <a:p>
            <a:pPr marL="178573" indent="-178573">
              <a:buFontTx/>
              <a:buChar char="-"/>
            </a:pPr>
            <a:r>
              <a:rPr lang="en-US" sz="1000" baseline="0" dirty="0"/>
              <a:t>DOACs </a:t>
            </a:r>
            <a:r>
              <a:rPr lang="en-US" sz="1000" u="sng" baseline="0" dirty="0"/>
              <a:t>never</a:t>
            </a:r>
            <a:r>
              <a:rPr lang="en-US" sz="1000" baseline="0" dirty="0"/>
              <a:t> need to be bridged with subcutaneous heparin peri-invasive or surgical procedures due to their short duration of action</a:t>
            </a:r>
            <a:endParaRPr lang="en-US" sz="1000" dirty="0"/>
          </a:p>
          <a:p>
            <a:endParaRPr lang="en-US" sz="1000" b="1" dirty="0"/>
          </a:p>
          <a:p>
            <a:r>
              <a:rPr lang="en-US" sz="1000" b="1" dirty="0"/>
              <a:t>REFERENCES:</a:t>
            </a:r>
            <a:endParaRPr lang="en-CA" sz="1000" dirty="0"/>
          </a:p>
          <a:p>
            <a:r>
              <a:rPr lang="en-US" sz="1000" dirty="0"/>
              <a:t> </a:t>
            </a:r>
            <a:endParaRPr lang="en-CA" sz="1000" dirty="0"/>
          </a:p>
          <a:p>
            <a:r>
              <a:rPr lang="en-US" sz="1000" dirty="0" err="1"/>
              <a:t>Douketis</a:t>
            </a:r>
            <a:r>
              <a:rPr lang="en-US" sz="1000" dirty="0"/>
              <a:t> JD, Spyropoulos AC, Spencer FA, et al. Perioperative management of antithrombotic therapy: Antithrombotic Therapy and Prevention of Thrombosis, 9th ed: American College of Chest Physicians Evidence-Based Clinical Practice Guidelines. </a:t>
            </a:r>
            <a:r>
              <a:rPr lang="en-US" sz="1000" i="1" dirty="0"/>
              <a:t>Chest</a:t>
            </a:r>
            <a:r>
              <a:rPr lang="en-US" sz="1000" dirty="0"/>
              <a:t>. 2012;141(2 Suppl):e326S - 50S.</a:t>
            </a:r>
            <a:endParaRPr lang="en-CA" sz="1000" dirty="0"/>
          </a:p>
          <a:p>
            <a:r>
              <a:rPr lang="en-US" sz="1000" dirty="0"/>
              <a:t> </a:t>
            </a:r>
            <a:endParaRPr lang="en-CA" sz="1000" dirty="0"/>
          </a:p>
          <a:p>
            <a:r>
              <a:rPr lang="en-US" sz="1000" dirty="0"/>
              <a:t>Verma A, Cairns JA, Mitchell LB, et al. 2014 focused update of the Canadian Cardiovascular Society</a:t>
            </a:r>
            <a:endParaRPr lang="en-CA" sz="1000" dirty="0"/>
          </a:p>
          <a:p>
            <a:r>
              <a:rPr lang="en-US" sz="1000" dirty="0"/>
              <a:t>Guidelines for the management of atrial fibrillation. </a:t>
            </a:r>
            <a:r>
              <a:rPr lang="en-US" sz="1000" i="1" dirty="0"/>
              <a:t>Can J </a:t>
            </a:r>
            <a:r>
              <a:rPr lang="en-US" sz="1000" i="1" dirty="0" err="1"/>
              <a:t>Cardiol</a:t>
            </a:r>
            <a:r>
              <a:rPr lang="en-US" sz="1000" dirty="0"/>
              <a:t>. 2014;30(10):1114-1130.</a:t>
            </a:r>
            <a:endParaRPr lang="en-CA" sz="1000" dirty="0"/>
          </a:p>
          <a:p>
            <a:r>
              <a:rPr lang="en-US" sz="1000" dirty="0"/>
              <a:t> </a:t>
            </a:r>
            <a:endParaRPr lang="en-CA" sz="1000" dirty="0"/>
          </a:p>
          <a:p>
            <a:r>
              <a:rPr lang="en-US" sz="1000" dirty="0" err="1"/>
              <a:t>Horlocker</a:t>
            </a:r>
            <a:r>
              <a:rPr lang="en-US" sz="1000" dirty="0"/>
              <a:t> TT, Wedel DJ, </a:t>
            </a:r>
            <a:r>
              <a:rPr lang="en-US" sz="1000" dirty="0" err="1"/>
              <a:t>Rowlingson</a:t>
            </a:r>
            <a:r>
              <a:rPr lang="en-US" sz="1000" dirty="0"/>
              <a:t> JC, et al. Regional anesthesia in the patient receiving antithrombotic or thrombolytic therapy: American Society of Regional Anesthesia and Pain Medicine Evidence-Based Guidelines (Third Edition). </a:t>
            </a:r>
            <a:r>
              <a:rPr lang="en-US" sz="1000" i="1" dirty="0"/>
              <a:t>Reg </a:t>
            </a:r>
            <a:r>
              <a:rPr lang="en-US" sz="1000" i="1" dirty="0" err="1"/>
              <a:t>Anesth</a:t>
            </a:r>
            <a:r>
              <a:rPr lang="en-US" sz="1000" i="1" dirty="0"/>
              <a:t> Pain Med</a:t>
            </a:r>
            <a:r>
              <a:rPr lang="en-US" sz="1000" dirty="0"/>
              <a:t>. 2010;35(1):64-101.</a:t>
            </a:r>
            <a:endParaRPr lang="en-CA" sz="1000" dirty="0"/>
          </a:p>
          <a:p>
            <a:r>
              <a:rPr lang="en-US" sz="1000" dirty="0"/>
              <a:t> </a:t>
            </a:r>
            <a:endParaRPr lang="en-CA" sz="1000" dirty="0"/>
          </a:p>
          <a:p>
            <a:r>
              <a:rPr lang="en-US" sz="1000" dirty="0"/>
              <a:t>XARELTO-PM-ENG-10JUL2014-172618.pdf</a:t>
            </a:r>
            <a:r>
              <a:rPr lang="en-US" sz="1000" dirty="0">
                <a:hlinkClick r:id="rId3"/>
              </a:rPr>
              <a:t>. http://www.bayer.ca/files/XARELTO-PM-ENG-10JUL2014-</a:t>
            </a:r>
            <a:endParaRPr lang="en-CA" sz="1000" dirty="0"/>
          </a:p>
          <a:p>
            <a:r>
              <a:rPr lang="en-US" sz="1000" dirty="0"/>
              <a:t>172618.pdf? Accessed 11 Nov 2014</a:t>
            </a:r>
            <a:endParaRPr lang="en-CA" sz="1000" dirty="0"/>
          </a:p>
          <a:p>
            <a:r>
              <a:rPr lang="en-US" sz="1000" dirty="0"/>
              <a:t> </a:t>
            </a:r>
            <a:endParaRPr lang="en-CA" sz="1000" dirty="0"/>
          </a:p>
          <a:p>
            <a:r>
              <a:rPr lang="en-US" sz="1000" dirty="0"/>
              <a:t>Pfizer Canada Inc Eliquis Product Monograph. </a:t>
            </a:r>
            <a:r>
              <a:rPr lang="en-US" sz="1000" dirty="0">
                <a:hlinkClick r:id="rId4"/>
              </a:rPr>
              <a:t>http://www.pfizer.ca/en/our_products/products/monograph/313</a:t>
            </a:r>
            <a:r>
              <a:rPr lang="en-US" sz="1000" dirty="0"/>
              <a:t>. Accessed 11 Nov 2014</a:t>
            </a:r>
            <a:endParaRPr lang="en-CA" sz="1000" dirty="0"/>
          </a:p>
          <a:p>
            <a:r>
              <a:rPr lang="en-US" sz="1000" dirty="0"/>
              <a:t> </a:t>
            </a:r>
            <a:endParaRPr lang="en-CA" sz="1000" dirty="0"/>
          </a:p>
          <a:p>
            <a:r>
              <a:rPr lang="en-US" sz="1000" dirty="0"/>
              <a:t>Boehringer Ingelheim Canada Ltd. (2014) Pradaxa Product Monograph. </a:t>
            </a:r>
            <a:r>
              <a:rPr lang="en-US" sz="1000" dirty="0">
                <a:hlinkClick r:id="rId5"/>
              </a:rPr>
              <a:t>http://www.boehringer-</a:t>
            </a:r>
            <a:r>
              <a:rPr lang="en-US" sz="1000" dirty="0"/>
              <a:t> ingelheim.ca/content/dam/internet/</a:t>
            </a:r>
            <a:r>
              <a:rPr lang="en-US" sz="1000" dirty="0" err="1"/>
              <a:t>opu</a:t>
            </a:r>
            <a:r>
              <a:rPr lang="en-US" sz="1000" dirty="0"/>
              <a:t>/</a:t>
            </a:r>
            <a:r>
              <a:rPr lang="en-US" sz="1000" dirty="0" err="1"/>
              <a:t>ca_EN</a:t>
            </a:r>
            <a:r>
              <a:rPr lang="en-US" sz="1000" dirty="0"/>
              <a:t>/documents/</a:t>
            </a:r>
            <a:r>
              <a:rPr lang="en-US" sz="1000" dirty="0" err="1"/>
              <a:t>humanhealth</a:t>
            </a:r>
            <a:r>
              <a:rPr lang="en-US" sz="1000" dirty="0"/>
              <a:t>/</a:t>
            </a:r>
            <a:r>
              <a:rPr lang="en-US" sz="1000" dirty="0" err="1"/>
              <a:t>product_monograph</a:t>
            </a:r>
            <a:r>
              <a:rPr lang="en-US" sz="1000" dirty="0"/>
              <a:t>/</a:t>
            </a:r>
            <a:r>
              <a:rPr lang="en-US" sz="1000" dirty="0" err="1"/>
              <a:t>Prad</a:t>
            </a:r>
            <a:r>
              <a:rPr lang="en-US" sz="1000" dirty="0"/>
              <a:t> axaPMEN.pdf. Accessed 11 Nov 2014</a:t>
            </a:r>
            <a:endParaRPr lang="en-CA" sz="1000" dirty="0"/>
          </a:p>
          <a:p>
            <a:r>
              <a:rPr lang="en-US" sz="1000" dirty="0"/>
              <a:t> </a:t>
            </a:r>
            <a:endParaRPr lang="en-CA" sz="1000" dirty="0"/>
          </a:p>
          <a:p>
            <a:r>
              <a:rPr lang="en-US" sz="1000" dirty="0"/>
              <a:t>Thrombosis Canada. </a:t>
            </a:r>
            <a:r>
              <a:rPr lang="en-US" sz="1000" dirty="0">
                <a:hlinkClick r:id="rId6"/>
              </a:rPr>
              <a:t>http://thrombosiscanada.ca/</a:t>
            </a:r>
            <a:endParaRPr lang="en-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048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3 (</a:t>
            </a:r>
            <a:r>
              <a:rPr lang="en-CA" sz="1200" b="0" dirty="0">
                <a:solidFill>
                  <a:prstClr val="black"/>
                </a:solidFill>
                <a:latin typeface="Arial Narrow" panose="020B0606020202030204" pitchFamily="34" charset="0"/>
                <a:ea typeface="Lato" panose="020F0502020204030203" pitchFamily="34" charset="0"/>
                <a:cs typeface="Lato" panose="020F0502020204030203" pitchFamily="34" charset="0"/>
              </a:rPr>
              <a:t>Skip 1 dose of Rivaroxaban (i.e. last dose day -2)</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651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413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sz="1200" b="0" i="0" kern="1200" dirty="0">
                <a:solidFill>
                  <a:schemeClr val="tx1"/>
                </a:solidFill>
                <a:effectLst/>
                <a:latin typeface="+mn-lt"/>
                <a:ea typeface="+mn-ea"/>
                <a:cs typeface="+mn-cs"/>
              </a:rPr>
              <a:t>Abstract</a:t>
            </a:r>
          </a:p>
          <a:p>
            <a:r>
              <a:rPr lang="en-CA" sz="1200" b="0" i="0" kern="1200" dirty="0">
                <a:solidFill>
                  <a:schemeClr val="tx1"/>
                </a:solidFill>
                <a:effectLst/>
                <a:latin typeface="+mn-lt"/>
                <a:ea typeface="+mn-ea"/>
                <a:cs typeface="+mn-cs"/>
              </a:rPr>
              <a:t>The risk of endoscopy in patients on </a:t>
            </a:r>
            <a:r>
              <a:rPr lang="en-CA" sz="1200" b="0" i="0" kern="1200" dirty="0" err="1">
                <a:solidFill>
                  <a:schemeClr val="tx1"/>
                </a:solidFill>
                <a:effectLst/>
                <a:latin typeface="+mn-lt"/>
                <a:ea typeface="+mn-ea"/>
                <a:cs typeface="+mn-cs"/>
              </a:rPr>
              <a:t>antithrombotics</a:t>
            </a:r>
            <a:r>
              <a:rPr lang="en-CA" sz="1200" b="0" i="0" kern="1200" dirty="0">
                <a:solidFill>
                  <a:schemeClr val="tx1"/>
                </a:solidFill>
                <a:effectLst/>
                <a:latin typeface="+mn-lt"/>
                <a:ea typeface="+mn-ea"/>
                <a:cs typeface="+mn-cs"/>
              </a:rPr>
              <a:t> depends on the risks of procedural haemorrhage versus thrombosis due to discontinuation of therapy.</a:t>
            </a:r>
          </a:p>
          <a:p>
            <a:r>
              <a:rPr lang="en-CA" sz="1200" b="1" i="0" kern="1200" dirty="0">
                <a:solidFill>
                  <a:schemeClr val="tx1"/>
                </a:solidFill>
                <a:effectLst/>
                <a:latin typeface="+mn-lt"/>
                <a:ea typeface="+mn-ea"/>
                <a:cs typeface="+mn-cs"/>
              </a:rPr>
              <a:t>P2Y12 receptor antagonists (clopidogrel, prasugrel, ticagrelor)</a:t>
            </a:r>
            <a:r>
              <a:rPr lang="en-CA" sz="1200" b="0" i="0" kern="1200" dirty="0">
                <a:solidFill>
                  <a:schemeClr val="tx1"/>
                </a:solidFill>
                <a:effectLst/>
                <a:latin typeface="+mn-lt"/>
                <a:ea typeface="+mn-ea"/>
                <a:cs typeface="+mn-cs"/>
              </a:rPr>
              <a:t> For low-risk endoscopic procedures we recommend continuing P2Y12 receptor antagonists as single or dual antiplatelet therapy (low quality evidence, strong recommendation); For high-risk endoscopic procedures in patients at low thrombotic risk, we recommend discontinuing P2Y12 receptor antagonists five days before the procedure (moderate quality evidence, strong recommendation). In patients on dual antiplatelet therapy, we suggest continuing aspirin (low quality evidence, weak recommendation). For high-risk endoscopic procedures in patients at high thrombotic risk, we recommend continuing aspirin and liaising with a cardiologist about the risk/benefit of discontinuation of P2Y12 receptor antagonists (high quality evidence, strong recommendation).</a:t>
            </a:r>
          </a:p>
          <a:p>
            <a:r>
              <a:rPr lang="en-CA" sz="1200" b="1" i="0" kern="1200" dirty="0">
                <a:solidFill>
                  <a:schemeClr val="tx1"/>
                </a:solidFill>
                <a:effectLst/>
                <a:latin typeface="+mn-lt"/>
                <a:ea typeface="+mn-ea"/>
                <a:cs typeface="+mn-cs"/>
              </a:rPr>
              <a:t>Warfarin</a:t>
            </a:r>
            <a:r>
              <a:rPr lang="en-CA" sz="1200" b="0" i="0" kern="1200" dirty="0">
                <a:solidFill>
                  <a:schemeClr val="tx1"/>
                </a:solidFill>
                <a:effectLst/>
                <a:latin typeface="+mn-lt"/>
                <a:ea typeface="+mn-ea"/>
                <a:cs typeface="+mn-cs"/>
              </a:rPr>
              <a:t> The advice for warfarin is fundamentally unchanged from British Society of Gastroenterology (BSG) 2008 guidance.</a:t>
            </a:r>
          </a:p>
          <a:p>
            <a:r>
              <a:rPr lang="en-CA" sz="1200" b="1" i="0" kern="1200" dirty="0">
                <a:solidFill>
                  <a:schemeClr val="tx1"/>
                </a:solidFill>
                <a:effectLst/>
                <a:latin typeface="+mn-lt"/>
                <a:ea typeface="+mn-ea"/>
                <a:cs typeface="+mn-cs"/>
              </a:rPr>
              <a:t>Direct Oral Anticoagulants (DOAC)</a:t>
            </a:r>
            <a:r>
              <a:rPr lang="en-CA" sz="1200" b="0" i="0" kern="1200" dirty="0">
                <a:solidFill>
                  <a:schemeClr val="tx1"/>
                </a:solidFill>
                <a:effectLst/>
                <a:latin typeface="+mn-lt"/>
                <a:ea typeface="+mn-ea"/>
                <a:cs typeface="+mn-cs"/>
              </a:rPr>
              <a:t> For low-risk endoscopic procedures we suggest omitting the morning dose of DOAC on the day of the procedure (very low quality evidence, weak recommendation); For high-risk endoscopic procedures, we recommend that the last dose of DOAC be taken ≥48 h before the procedure (very low quality evidence, strong recommendation). For patients on dabigatran with </a:t>
            </a:r>
            <a:r>
              <a:rPr lang="en-CA" sz="1200" b="0" i="0" kern="1200" dirty="0" err="1">
                <a:solidFill>
                  <a:schemeClr val="tx1"/>
                </a:solidFill>
                <a:effectLst/>
                <a:latin typeface="+mn-lt"/>
                <a:ea typeface="+mn-ea"/>
                <a:cs typeface="+mn-cs"/>
              </a:rPr>
              <a:t>CrCl</a:t>
            </a:r>
            <a:r>
              <a:rPr lang="en-CA" sz="1200" b="0" i="0" kern="1200" dirty="0">
                <a:solidFill>
                  <a:schemeClr val="tx1"/>
                </a:solidFill>
                <a:effectLst/>
                <a:latin typeface="+mn-lt"/>
                <a:ea typeface="+mn-ea"/>
                <a:cs typeface="+mn-cs"/>
              </a:rPr>
              <a:t> (or estimated glomerular filtration rate, eGFR) of 30–50 mL/min we recommend that the last dose of DOAC be taken 72 h before the procedure (very low quality evidence, strong recommendation). In any patient with rapidly deteriorating renal function a haematologist should be consulted (low quality evidence, strong recommendation).</a:t>
            </a:r>
          </a:p>
          <a:p>
            <a:endParaRPr lang="en-CA" b="1" dirty="0"/>
          </a:p>
          <a:p>
            <a:endParaRPr lang="en-CA" b="1" dirty="0"/>
          </a:p>
          <a:p>
            <a:r>
              <a:rPr lang="en-CA" sz="1200" b="1" i="1" kern="1200" dirty="0">
                <a:solidFill>
                  <a:schemeClr val="tx1"/>
                </a:solidFill>
                <a:effectLst/>
                <a:latin typeface="+mn-lt"/>
                <a:ea typeface="+mn-ea"/>
                <a:cs typeface="+mn-cs"/>
              </a:rPr>
              <a:t>For all endoscopic procedures we recommend continuing aspirin (moderate evidence, strong recommendation), with the exception of endoscopic submucosal dissection (ESD), large colonic endoscopic mucosal resection (EMR) (&gt;2 cm), upper gastrointestinal EMR and </a:t>
            </a:r>
            <a:r>
              <a:rPr lang="en-CA" sz="1200" b="1" i="1" kern="1200" dirty="0" err="1">
                <a:solidFill>
                  <a:schemeClr val="tx1"/>
                </a:solidFill>
                <a:effectLst/>
                <a:latin typeface="+mn-lt"/>
                <a:ea typeface="+mn-ea"/>
                <a:cs typeface="+mn-cs"/>
              </a:rPr>
              <a:t>ampullectomy</a:t>
            </a:r>
            <a:r>
              <a:rPr lang="en-CA" sz="1200" b="1" i="1" kern="1200" dirty="0">
                <a:solidFill>
                  <a:schemeClr val="tx1"/>
                </a:solidFill>
                <a:effectLst/>
                <a:latin typeface="+mn-lt"/>
                <a:ea typeface="+mn-ea"/>
                <a:cs typeface="+mn-cs"/>
              </a:rPr>
              <a:t>. In the latter cases, aspirin discontinuation should be considered on an individual patient basis depending on the risks of thrombosis versus haemorrhage (low quality evidence, weak recommendation).</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1.1 Low-risk procedures</a:t>
            </a:r>
          </a:p>
          <a:p>
            <a:r>
              <a:rPr lang="en-CA" sz="1200" b="1" i="1" kern="1200" dirty="0">
                <a:solidFill>
                  <a:schemeClr val="tx1"/>
                </a:solidFill>
                <a:effectLst/>
                <a:latin typeface="+mn-lt"/>
                <a:ea typeface="+mn-ea"/>
                <a:cs typeface="+mn-cs"/>
              </a:rPr>
              <a:t>For low-risk endoscopic procedures we recommend continuing P2Y12 receptor antagonists (</a:t>
            </a:r>
            <a:r>
              <a:rPr lang="en-CA" sz="1200" b="1" i="1" kern="1200" dirty="0" err="1">
                <a:solidFill>
                  <a:schemeClr val="tx1"/>
                </a:solidFill>
                <a:effectLst/>
                <a:latin typeface="+mn-lt"/>
                <a:ea typeface="+mn-ea"/>
                <a:cs typeface="+mn-cs"/>
              </a:rPr>
              <a:t>eg</a:t>
            </a:r>
            <a:r>
              <a:rPr lang="en-CA" sz="1200" b="1" i="1" kern="1200" dirty="0">
                <a:solidFill>
                  <a:schemeClr val="tx1"/>
                </a:solidFill>
                <a:effectLst/>
                <a:latin typeface="+mn-lt"/>
                <a:ea typeface="+mn-ea"/>
                <a:cs typeface="+mn-cs"/>
              </a:rPr>
              <a:t>, clopidogrel), as single or dual antiplatelet therapy (low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low-risk endoscopic procedures we suggest that warfarin therapy should be continued (low quality evidence, weak recommendation). It should be ensured that the International normalised ratio (INR) does not exceed the therapeutic range in the week prior to the procedure (low quality evidence, strong recommendation).</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low-risk endoscopic procedures we suggest omitting the morning dose of DOACs on the day of the procedure (very low quality evidence,</a:t>
            </a:r>
            <a:r>
              <a:rPr lang="en-CA" sz="1200" b="1" i="0" kern="1200" dirty="0">
                <a:solidFill>
                  <a:schemeClr val="tx1"/>
                </a:solidFill>
                <a:effectLst/>
                <a:latin typeface="+mn-lt"/>
                <a:ea typeface="+mn-ea"/>
                <a:cs typeface="+mn-cs"/>
              </a:rPr>
              <a:t> weak recommendation</a:t>
            </a:r>
            <a:r>
              <a:rPr lang="en-CA" sz="1200" b="1" i="1"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1.2 High-risk procedures</a:t>
            </a:r>
          </a:p>
          <a:p>
            <a:r>
              <a:rPr lang="en-CA" sz="1200" b="1" i="1" kern="1200" dirty="0">
                <a:solidFill>
                  <a:schemeClr val="tx1"/>
                </a:solidFill>
                <a:effectLst/>
                <a:latin typeface="+mn-lt"/>
                <a:ea typeface="+mn-ea"/>
                <a:cs typeface="+mn-cs"/>
              </a:rPr>
              <a:t>For high-risk endoscopic procedures in patients at low thrombotic risk, we recommend discontinuing P2Y12 receptor antagonists (</a:t>
            </a:r>
            <a:r>
              <a:rPr lang="en-CA" sz="1200" b="1" i="1" kern="1200" dirty="0" err="1">
                <a:solidFill>
                  <a:schemeClr val="tx1"/>
                </a:solidFill>
                <a:effectLst/>
                <a:latin typeface="+mn-lt"/>
                <a:ea typeface="+mn-ea"/>
                <a:cs typeface="+mn-cs"/>
              </a:rPr>
              <a:t>eg</a:t>
            </a:r>
            <a:r>
              <a:rPr lang="en-CA" sz="1200" b="1" i="1" kern="1200" dirty="0">
                <a:solidFill>
                  <a:schemeClr val="tx1"/>
                </a:solidFill>
                <a:effectLst/>
                <a:latin typeface="+mn-lt"/>
                <a:ea typeface="+mn-ea"/>
                <a:cs typeface="+mn-cs"/>
              </a:rPr>
              <a:t>, clopidogrel) five days before the procedure (moderate quality evidence, strong recommendation). In patients on dual antiplatelet therapy, we suggest continuing aspirin (low quality evidence, weak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high-risk endoscopic procedures in patients at low thrombotic risk, we recommend discontinuing warfarin 5 days before the procedure (high quality evidence, strong recommendation). Check INR prior to the procedure to ensure &lt;1.5 (low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high-risk endoscopic procedures in patients at high thrombotic risk, we recommend continuing aspirin and liaising with a cardiologist about the risk/benefit of discontinuing P2Y12 receptor antagonists (</a:t>
            </a:r>
            <a:r>
              <a:rPr lang="en-CA" sz="1200" b="1" i="1" kern="1200" dirty="0" err="1">
                <a:solidFill>
                  <a:schemeClr val="tx1"/>
                </a:solidFill>
                <a:effectLst/>
                <a:latin typeface="+mn-lt"/>
                <a:ea typeface="+mn-ea"/>
                <a:cs typeface="+mn-cs"/>
              </a:rPr>
              <a:t>eg</a:t>
            </a:r>
            <a:r>
              <a:rPr lang="en-CA" sz="1200" b="1" i="1" kern="1200" dirty="0">
                <a:solidFill>
                  <a:schemeClr val="tx1"/>
                </a:solidFill>
                <a:effectLst/>
                <a:latin typeface="+mn-lt"/>
                <a:ea typeface="+mn-ea"/>
                <a:cs typeface="+mn-cs"/>
              </a:rPr>
              <a:t>, clopidogrel) (high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high-risk endoscopic procedures in patients at high thrombotic risk, we recommend that warfarin should be temporarily discontinued and substituted with low molecular weight heparin (LMWH) (low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all patients on warfarin we recommend advising that there is an increased risk of post-procedure bleeding compared to non-anticoagulated patients (low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high-risk endoscopic procedures in patients on DOACs, we recommend that the last dose of DOACs be taken at least 48 h before the procedure (very low quality evidence, strong recommendation). For patients on dabigatran with a </a:t>
            </a:r>
            <a:r>
              <a:rPr lang="en-CA" sz="1200" b="1" i="1" kern="1200" dirty="0" err="1">
                <a:solidFill>
                  <a:schemeClr val="tx1"/>
                </a:solidFill>
                <a:effectLst/>
                <a:latin typeface="+mn-lt"/>
                <a:ea typeface="+mn-ea"/>
                <a:cs typeface="+mn-cs"/>
              </a:rPr>
              <a:t>CrCl</a:t>
            </a:r>
            <a:r>
              <a:rPr lang="en-CA" sz="1200" b="1" i="1" kern="1200" dirty="0">
                <a:solidFill>
                  <a:schemeClr val="tx1"/>
                </a:solidFill>
                <a:effectLst/>
                <a:latin typeface="+mn-lt"/>
                <a:ea typeface="+mn-ea"/>
                <a:cs typeface="+mn-cs"/>
              </a:rPr>
              <a:t> (or estimated glomerular filtration rate</a:t>
            </a:r>
            <a:r>
              <a:rPr lang="en-CA" sz="1200" b="1" i="0" kern="1200" dirty="0">
                <a:solidFill>
                  <a:schemeClr val="tx1"/>
                </a:solidFill>
                <a:effectLst/>
                <a:latin typeface="+mn-lt"/>
                <a:ea typeface="+mn-ea"/>
                <a:cs typeface="+mn-cs"/>
              </a:rPr>
              <a:t> (</a:t>
            </a:r>
            <a:r>
              <a:rPr lang="en-CA" sz="1200" b="1" i="1" kern="1200" dirty="0">
                <a:solidFill>
                  <a:schemeClr val="tx1"/>
                </a:solidFill>
                <a:effectLst/>
                <a:latin typeface="+mn-lt"/>
                <a:ea typeface="+mn-ea"/>
                <a:cs typeface="+mn-cs"/>
              </a:rPr>
              <a:t>eGFR)) of 30–50 mL/min we recommend that the last dose be taken 72 h prior to the procedure (very low quality evidence, strong recommendation). In any patient with rapidly deteriorating renal function a haematologist should be consulted (low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1.3 Post endoscopic procedure</a:t>
            </a:r>
          </a:p>
          <a:p>
            <a:r>
              <a:rPr lang="en-CA" sz="1200" b="1" i="1" kern="1200" dirty="0">
                <a:solidFill>
                  <a:schemeClr val="tx1"/>
                </a:solidFill>
                <a:effectLst/>
                <a:latin typeface="+mn-lt"/>
                <a:ea typeface="+mn-ea"/>
                <a:cs typeface="+mn-cs"/>
              </a:rPr>
              <a:t>If antiplatelet or anticoagulant therapy is discontinued, then we recommend this should be resumed up to 48 h after the procedure depending on the perceived bleeding and thrombotic risks (moderate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383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462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725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509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Answer: 2 (Moderate Risk)</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876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defTabSz="933237">
              <a:defRPr/>
            </a:pPr>
            <a:r>
              <a:rPr lang="en-US" dirty="0">
                <a:latin typeface="Lato"/>
                <a:sym typeface="Symbol"/>
              </a:rPr>
              <a:t>Steering committee recommendation;  </a:t>
            </a:r>
            <a:r>
              <a:rPr lang="en-US" dirty="0">
                <a:solidFill>
                  <a:schemeClr val="bg1"/>
                </a:solidFill>
                <a:latin typeface="Lato"/>
              </a:rPr>
              <a:t>In addition to the bleeding risk of a procedure, physicians should consider co-morbid conditions that might exacerbate the bleeding risk (e.g. advanced age, renal or liver impairment).</a:t>
            </a:r>
            <a:endParaRPr lang="en-US" dirty="0"/>
          </a:p>
          <a:p>
            <a:pPr marL="182252" indent="-182252">
              <a:buFontTx/>
              <a:buChar char="-"/>
            </a:pPr>
            <a:r>
              <a:rPr lang="en-US" dirty="0"/>
              <a:t>Many invasive and surgical procedures carry but a very low to low risk of bleeding – DOACs may be held only briefly or even continued without interruption during such</a:t>
            </a:r>
            <a:r>
              <a:rPr lang="en-US" baseline="0" dirty="0"/>
              <a:t> procedures as will be discussed in case #2</a:t>
            </a:r>
          </a:p>
          <a:p>
            <a:pPr marL="182252" indent="-182252">
              <a:buFontTx/>
              <a:buChar char="-"/>
            </a:pPr>
            <a:r>
              <a:rPr lang="en-US" baseline="0" dirty="0"/>
              <a:t>Antithrombotic therapy with warfarin </a:t>
            </a:r>
            <a:r>
              <a:rPr lang="en-US" u="sng" baseline="0" dirty="0"/>
              <a:t>but not a DOAC </a:t>
            </a:r>
            <a:r>
              <a:rPr lang="en-US" baseline="0" dirty="0"/>
              <a:t>can be safely continued pre-post pacemaker or ICD insertion</a:t>
            </a:r>
          </a:p>
          <a:p>
            <a:pPr marL="182252" indent="-182252">
              <a:buFontTx/>
              <a:buChar char="-"/>
            </a:pPr>
            <a:r>
              <a:rPr lang="en-US" baseline="0" dirty="0"/>
              <a:t>DOACs </a:t>
            </a:r>
            <a:r>
              <a:rPr lang="en-US" u="sng" baseline="0" dirty="0"/>
              <a:t>never</a:t>
            </a:r>
            <a:r>
              <a:rPr lang="en-US" baseline="0" dirty="0"/>
              <a:t> need to be bridged with subcutaneous heparin peri-invasive or surgical procedures due to their short duration of action</a:t>
            </a:r>
            <a:endParaRPr lang="en-US" dirty="0"/>
          </a:p>
          <a:p>
            <a:endParaRPr lang="en-US" b="1" dirty="0"/>
          </a:p>
          <a:p>
            <a:r>
              <a:rPr lang="en-US" b="1" dirty="0"/>
              <a:t>REFERENCES:</a:t>
            </a:r>
            <a:endParaRPr lang="en-CA" dirty="0"/>
          </a:p>
          <a:p>
            <a:r>
              <a:rPr lang="en-US" dirty="0"/>
              <a:t> </a:t>
            </a:r>
            <a:endParaRPr lang="en-CA" dirty="0"/>
          </a:p>
          <a:p>
            <a:r>
              <a:rPr lang="en-US" dirty="0" err="1"/>
              <a:t>Douketis</a:t>
            </a:r>
            <a:r>
              <a:rPr lang="en-US" dirty="0"/>
              <a:t> JD, Spyropoulos AC, Spencer FA, et al. Perioperative management of antithrombotic therapy: Antithrombotic Therapy and Prevention of Thrombosis, 9th ed: American College of Chest Physicians Evidence-Based Clinical Practice Guidelines. </a:t>
            </a:r>
            <a:r>
              <a:rPr lang="en-US" i="1" dirty="0"/>
              <a:t>Chest</a:t>
            </a:r>
            <a:r>
              <a:rPr lang="en-US" dirty="0"/>
              <a:t>. 2012;141(2 Suppl):e326S - 50S.</a:t>
            </a:r>
            <a:endParaRPr lang="en-CA" dirty="0"/>
          </a:p>
          <a:p>
            <a:r>
              <a:rPr lang="en-US" dirty="0"/>
              <a:t> </a:t>
            </a:r>
            <a:endParaRPr lang="en-CA" dirty="0"/>
          </a:p>
          <a:p>
            <a:r>
              <a:rPr lang="en-US" dirty="0"/>
              <a:t>Verma A, Cairns JA, Mitchell LB, et al. 2014 focused update of the Canadian Cardiovascular Society</a:t>
            </a:r>
            <a:endParaRPr lang="en-CA" dirty="0"/>
          </a:p>
          <a:p>
            <a:r>
              <a:rPr lang="en-US" dirty="0"/>
              <a:t>Guidelines for the management of atrial fibrillation. </a:t>
            </a:r>
            <a:r>
              <a:rPr lang="en-US" i="1" dirty="0"/>
              <a:t>Can J </a:t>
            </a:r>
            <a:r>
              <a:rPr lang="en-US" i="1" dirty="0" err="1"/>
              <a:t>Cardiol</a:t>
            </a:r>
            <a:r>
              <a:rPr lang="en-US" dirty="0"/>
              <a:t>. 2014;30(10):1114-1130.</a:t>
            </a:r>
            <a:endParaRPr lang="en-CA" dirty="0"/>
          </a:p>
          <a:p>
            <a:r>
              <a:rPr lang="en-US" dirty="0"/>
              <a:t> </a:t>
            </a:r>
            <a:endParaRPr lang="en-CA" dirty="0"/>
          </a:p>
          <a:p>
            <a:r>
              <a:rPr lang="en-US" dirty="0" err="1"/>
              <a:t>Horlocker</a:t>
            </a:r>
            <a:r>
              <a:rPr lang="en-US" dirty="0"/>
              <a:t> TT, Wedel DJ, </a:t>
            </a:r>
            <a:r>
              <a:rPr lang="en-US" dirty="0" err="1"/>
              <a:t>Rowlingson</a:t>
            </a:r>
            <a:r>
              <a:rPr lang="en-US" dirty="0"/>
              <a:t> JC, et al. Regional anesthesia in the patient receiving antithrombotic or thrombolytic therapy: American Society of Regional Anesthesia and Pain Medicine Evidence-Based Guidelines (Third Edition). </a:t>
            </a:r>
            <a:r>
              <a:rPr lang="en-US" i="1" dirty="0"/>
              <a:t>Reg </a:t>
            </a:r>
            <a:r>
              <a:rPr lang="en-US" i="1" dirty="0" err="1"/>
              <a:t>Anesth</a:t>
            </a:r>
            <a:r>
              <a:rPr lang="en-US" i="1" dirty="0"/>
              <a:t> Pain Med</a:t>
            </a:r>
            <a:r>
              <a:rPr lang="en-US" dirty="0"/>
              <a:t>. 2010;35(1):64-101.</a:t>
            </a:r>
            <a:endParaRPr lang="en-CA" dirty="0"/>
          </a:p>
          <a:p>
            <a:r>
              <a:rPr lang="en-US" dirty="0"/>
              <a:t> </a:t>
            </a:r>
            <a:endParaRPr lang="en-CA" dirty="0"/>
          </a:p>
          <a:p>
            <a:r>
              <a:rPr lang="en-US" dirty="0"/>
              <a:t>XARELTO-PM-ENG-10JUL2014-172618.pdf</a:t>
            </a:r>
            <a:r>
              <a:rPr lang="en-US" dirty="0">
                <a:hlinkClick r:id="rId3"/>
              </a:rPr>
              <a:t>. http://www.bayer.ca/files/XARELTO-PM-ENG-10JUL2014-</a:t>
            </a:r>
            <a:endParaRPr lang="en-CA" dirty="0"/>
          </a:p>
          <a:p>
            <a:r>
              <a:rPr lang="en-US" dirty="0"/>
              <a:t>172618.pdf? Accessed 11 Nov 2014</a:t>
            </a:r>
            <a:endParaRPr lang="en-CA" dirty="0"/>
          </a:p>
          <a:p>
            <a:r>
              <a:rPr lang="en-US" dirty="0"/>
              <a:t> </a:t>
            </a:r>
            <a:endParaRPr lang="en-CA" dirty="0"/>
          </a:p>
          <a:p>
            <a:r>
              <a:rPr lang="en-US" dirty="0"/>
              <a:t>Pfizer Canada Inc Eliquis Product Monograph. </a:t>
            </a:r>
            <a:r>
              <a:rPr lang="en-US" dirty="0">
                <a:hlinkClick r:id="rId4"/>
              </a:rPr>
              <a:t>http://www.pfizer.ca/en/our_products/products/monograph/313</a:t>
            </a:r>
            <a:r>
              <a:rPr lang="en-US" dirty="0"/>
              <a:t>. Accessed 11 Nov 2014</a:t>
            </a:r>
            <a:endParaRPr lang="en-CA" dirty="0"/>
          </a:p>
          <a:p>
            <a:r>
              <a:rPr lang="en-US" dirty="0"/>
              <a:t> </a:t>
            </a:r>
            <a:endParaRPr lang="en-CA" dirty="0"/>
          </a:p>
          <a:p>
            <a:r>
              <a:rPr lang="en-US" dirty="0"/>
              <a:t>Boehringer Ingelheim Canada Ltd. (2014) Pradaxa Product Monograph. </a:t>
            </a:r>
            <a:r>
              <a:rPr lang="en-US" dirty="0">
                <a:hlinkClick r:id="rId5"/>
              </a:rPr>
              <a:t>http://www.boehringer-</a:t>
            </a:r>
            <a:r>
              <a:rPr lang="en-US" dirty="0"/>
              <a:t> ingelheim.ca/content/dam/internet/</a:t>
            </a:r>
            <a:r>
              <a:rPr lang="en-US" dirty="0" err="1"/>
              <a:t>opu</a:t>
            </a:r>
            <a:r>
              <a:rPr lang="en-US" dirty="0"/>
              <a:t>/</a:t>
            </a:r>
            <a:r>
              <a:rPr lang="en-US" dirty="0" err="1"/>
              <a:t>ca_EN</a:t>
            </a:r>
            <a:r>
              <a:rPr lang="en-US" dirty="0"/>
              <a:t>/documents/</a:t>
            </a:r>
            <a:r>
              <a:rPr lang="en-US" dirty="0" err="1"/>
              <a:t>humanhealth</a:t>
            </a:r>
            <a:r>
              <a:rPr lang="en-US" dirty="0"/>
              <a:t>/</a:t>
            </a:r>
            <a:r>
              <a:rPr lang="en-US" dirty="0" err="1"/>
              <a:t>product_monograph</a:t>
            </a:r>
            <a:r>
              <a:rPr lang="en-US" dirty="0"/>
              <a:t>/</a:t>
            </a:r>
            <a:r>
              <a:rPr lang="en-US" dirty="0" err="1"/>
              <a:t>Prad</a:t>
            </a:r>
            <a:r>
              <a:rPr lang="en-US" dirty="0"/>
              <a:t> axaPMEN.pdf. Accessed 11 Nov 2014</a:t>
            </a:r>
            <a:endParaRPr lang="en-CA" dirty="0"/>
          </a:p>
          <a:p>
            <a:r>
              <a:rPr lang="en-US" dirty="0"/>
              <a:t> </a:t>
            </a:r>
            <a:endParaRPr lang="en-CA" dirty="0"/>
          </a:p>
          <a:p>
            <a:r>
              <a:rPr lang="en-US" dirty="0"/>
              <a:t>Thrombosis Canada. </a:t>
            </a:r>
            <a:r>
              <a:rPr lang="en-US" dirty="0">
                <a:hlinkClick r:id="rId6"/>
              </a:rPr>
              <a:t>http://thrombosiscanada.ca/</a:t>
            </a:r>
            <a:endParaRPr lang="en-CA" dirty="0"/>
          </a:p>
          <a:p>
            <a:endParaRPr lang="en-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830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3 (Skip 2 doses of </a:t>
            </a:r>
            <a:r>
              <a:rPr lang="en-CA" dirty="0" err="1"/>
              <a:t>Dabigitran</a:t>
            </a:r>
            <a:r>
              <a:rPr lang="en-CA" dirty="0"/>
              <a:t> (i.e. last dose day -2)</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62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962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649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555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647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Answer: 3 (High Risk)</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862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defTabSz="933237">
              <a:defRPr/>
            </a:pPr>
            <a:r>
              <a:rPr lang="en-US" dirty="0">
                <a:latin typeface="Lato"/>
                <a:sym typeface="Symbol"/>
              </a:rPr>
              <a:t>Steering committee recommendation;  </a:t>
            </a:r>
            <a:r>
              <a:rPr lang="en-US" dirty="0">
                <a:solidFill>
                  <a:schemeClr val="bg1"/>
                </a:solidFill>
                <a:latin typeface="Lato"/>
              </a:rPr>
              <a:t>In addition to the bleeding risk of a procedure, physicians should consider co-morbid conditions that might exacerbate the bleeding risk (e.g. advanced age, renal or liver impairment).</a:t>
            </a:r>
            <a:endParaRPr lang="en-US" dirty="0"/>
          </a:p>
          <a:p>
            <a:pPr marL="182252" indent="-182252">
              <a:buFontTx/>
              <a:buChar char="-"/>
            </a:pPr>
            <a:r>
              <a:rPr lang="en-US" dirty="0"/>
              <a:t>Many invasive and surgical procedures carry but a very low to low risk of bleeding – DOACs may be held only briefly or even continued without interruption during such</a:t>
            </a:r>
            <a:r>
              <a:rPr lang="en-US" baseline="0" dirty="0"/>
              <a:t> procedures as will be discussed in case #2</a:t>
            </a:r>
          </a:p>
          <a:p>
            <a:pPr marL="182252" indent="-182252">
              <a:buFontTx/>
              <a:buChar char="-"/>
            </a:pPr>
            <a:r>
              <a:rPr lang="en-US" baseline="0" dirty="0"/>
              <a:t>Antithrombotic therapy with warfarin </a:t>
            </a:r>
            <a:r>
              <a:rPr lang="en-US" u="sng" baseline="0" dirty="0"/>
              <a:t>but not a DOAC </a:t>
            </a:r>
            <a:r>
              <a:rPr lang="en-US" baseline="0" dirty="0"/>
              <a:t>can be safely continued pre-post pacemaker or ICD insertion</a:t>
            </a:r>
          </a:p>
          <a:p>
            <a:pPr marL="182252" indent="-182252">
              <a:buFontTx/>
              <a:buChar char="-"/>
            </a:pPr>
            <a:r>
              <a:rPr lang="en-US" baseline="0" dirty="0"/>
              <a:t>DOACs </a:t>
            </a:r>
            <a:r>
              <a:rPr lang="en-US" u="sng" baseline="0" dirty="0"/>
              <a:t>never</a:t>
            </a:r>
            <a:r>
              <a:rPr lang="en-US" baseline="0" dirty="0"/>
              <a:t> need to be bridged with subcutaneous heparin peri-invasive or surgical procedures due to their short duration of action</a:t>
            </a:r>
            <a:endParaRPr lang="en-US" dirty="0"/>
          </a:p>
          <a:p>
            <a:endParaRPr lang="en-US" b="1" dirty="0"/>
          </a:p>
          <a:p>
            <a:r>
              <a:rPr lang="en-US" b="1" dirty="0"/>
              <a:t>REFERENCES:</a:t>
            </a:r>
            <a:endParaRPr lang="en-CA" dirty="0"/>
          </a:p>
          <a:p>
            <a:r>
              <a:rPr lang="en-US" dirty="0"/>
              <a:t> </a:t>
            </a:r>
            <a:endParaRPr lang="en-CA" dirty="0"/>
          </a:p>
          <a:p>
            <a:r>
              <a:rPr lang="en-US" dirty="0" err="1"/>
              <a:t>Douketis</a:t>
            </a:r>
            <a:r>
              <a:rPr lang="en-US" dirty="0"/>
              <a:t> JD, Spyropoulos AC, Spencer FA, et al. Perioperative management of antithrombotic therapy: Antithrombotic Therapy and Prevention of Thrombosis, 9th ed: American College of Chest Physicians Evidence-Based Clinical Practice Guidelines. </a:t>
            </a:r>
            <a:r>
              <a:rPr lang="en-US" i="1" dirty="0"/>
              <a:t>Chest</a:t>
            </a:r>
            <a:r>
              <a:rPr lang="en-US" dirty="0"/>
              <a:t>. 2012;141(2 Suppl):e326S - 50S.</a:t>
            </a:r>
            <a:endParaRPr lang="en-CA" dirty="0"/>
          </a:p>
          <a:p>
            <a:r>
              <a:rPr lang="en-US" dirty="0"/>
              <a:t> </a:t>
            </a:r>
            <a:endParaRPr lang="en-CA" dirty="0"/>
          </a:p>
          <a:p>
            <a:r>
              <a:rPr lang="en-US" dirty="0"/>
              <a:t>Verma A, Cairns JA, Mitchell LB, et al. 2014 focused update of the Canadian Cardiovascular Society</a:t>
            </a:r>
            <a:endParaRPr lang="en-CA" dirty="0"/>
          </a:p>
          <a:p>
            <a:r>
              <a:rPr lang="en-US" dirty="0"/>
              <a:t>Guidelines for the management of atrial fibrillation. </a:t>
            </a:r>
            <a:r>
              <a:rPr lang="en-US" i="1" dirty="0"/>
              <a:t>Can J </a:t>
            </a:r>
            <a:r>
              <a:rPr lang="en-US" i="1" dirty="0" err="1"/>
              <a:t>Cardiol</a:t>
            </a:r>
            <a:r>
              <a:rPr lang="en-US" dirty="0"/>
              <a:t>. 2014;30(10):1114-1130.</a:t>
            </a:r>
            <a:endParaRPr lang="en-CA" dirty="0"/>
          </a:p>
          <a:p>
            <a:r>
              <a:rPr lang="en-US" dirty="0"/>
              <a:t> </a:t>
            </a:r>
            <a:endParaRPr lang="en-CA" dirty="0"/>
          </a:p>
          <a:p>
            <a:r>
              <a:rPr lang="en-US" dirty="0" err="1"/>
              <a:t>Horlocker</a:t>
            </a:r>
            <a:r>
              <a:rPr lang="en-US" dirty="0"/>
              <a:t> TT, Wedel DJ, </a:t>
            </a:r>
            <a:r>
              <a:rPr lang="en-US" dirty="0" err="1"/>
              <a:t>Rowlingson</a:t>
            </a:r>
            <a:r>
              <a:rPr lang="en-US" dirty="0"/>
              <a:t> JC, et al. Regional anesthesia in the patient receiving antithrombotic or thrombolytic therapy: American Society of Regional Anesthesia and Pain Medicine Evidence-Based Guidelines (Third Edition). </a:t>
            </a:r>
            <a:r>
              <a:rPr lang="en-US" i="1" dirty="0"/>
              <a:t>Reg </a:t>
            </a:r>
            <a:r>
              <a:rPr lang="en-US" i="1" dirty="0" err="1"/>
              <a:t>Anesth</a:t>
            </a:r>
            <a:r>
              <a:rPr lang="en-US" i="1" dirty="0"/>
              <a:t> Pain Med</a:t>
            </a:r>
            <a:r>
              <a:rPr lang="en-US" dirty="0"/>
              <a:t>. 2010;35(1):64-101.</a:t>
            </a:r>
            <a:endParaRPr lang="en-CA" dirty="0"/>
          </a:p>
          <a:p>
            <a:r>
              <a:rPr lang="en-US" dirty="0"/>
              <a:t> </a:t>
            </a:r>
            <a:endParaRPr lang="en-CA" dirty="0"/>
          </a:p>
          <a:p>
            <a:r>
              <a:rPr lang="en-US" dirty="0"/>
              <a:t>XARELTO-PM-ENG-10JUL2014-172618.pdf</a:t>
            </a:r>
            <a:r>
              <a:rPr lang="en-US" dirty="0">
                <a:hlinkClick r:id="rId3"/>
              </a:rPr>
              <a:t>. http://www.bayer.ca/files/XARELTO-PM-ENG-10JUL2014-</a:t>
            </a:r>
            <a:endParaRPr lang="en-CA" dirty="0"/>
          </a:p>
          <a:p>
            <a:r>
              <a:rPr lang="en-US" dirty="0"/>
              <a:t>172618.pdf? Accessed 11 Nov 2014</a:t>
            </a:r>
            <a:endParaRPr lang="en-CA" dirty="0"/>
          </a:p>
          <a:p>
            <a:r>
              <a:rPr lang="en-US" dirty="0"/>
              <a:t> </a:t>
            </a:r>
            <a:endParaRPr lang="en-CA" dirty="0"/>
          </a:p>
          <a:p>
            <a:r>
              <a:rPr lang="en-US" dirty="0"/>
              <a:t>Pfizer Canada Inc Eliquis Product Monograph. </a:t>
            </a:r>
            <a:r>
              <a:rPr lang="en-US" dirty="0">
                <a:hlinkClick r:id="rId4"/>
              </a:rPr>
              <a:t>http://www.pfizer.ca/en/our_products/products/monograph/313</a:t>
            </a:r>
            <a:r>
              <a:rPr lang="en-US" dirty="0"/>
              <a:t>. Accessed 11 Nov 2014</a:t>
            </a:r>
            <a:endParaRPr lang="en-CA" dirty="0"/>
          </a:p>
          <a:p>
            <a:r>
              <a:rPr lang="en-US" dirty="0"/>
              <a:t> </a:t>
            </a:r>
            <a:endParaRPr lang="en-CA" dirty="0"/>
          </a:p>
          <a:p>
            <a:r>
              <a:rPr lang="en-US" dirty="0"/>
              <a:t>Boehringer Ingelheim Canada Ltd. (2014) Pradaxa Product Monograph. </a:t>
            </a:r>
            <a:r>
              <a:rPr lang="en-US" dirty="0">
                <a:hlinkClick r:id="rId5"/>
              </a:rPr>
              <a:t>http://www.boehringer-</a:t>
            </a:r>
            <a:r>
              <a:rPr lang="en-US" dirty="0"/>
              <a:t> ingelheim.ca/content/dam/internet/</a:t>
            </a:r>
            <a:r>
              <a:rPr lang="en-US" dirty="0" err="1"/>
              <a:t>opu</a:t>
            </a:r>
            <a:r>
              <a:rPr lang="en-US" dirty="0"/>
              <a:t>/</a:t>
            </a:r>
            <a:r>
              <a:rPr lang="en-US" dirty="0" err="1"/>
              <a:t>ca_EN</a:t>
            </a:r>
            <a:r>
              <a:rPr lang="en-US" dirty="0"/>
              <a:t>/documents/</a:t>
            </a:r>
            <a:r>
              <a:rPr lang="en-US" dirty="0" err="1"/>
              <a:t>humanhealth</a:t>
            </a:r>
            <a:r>
              <a:rPr lang="en-US" dirty="0"/>
              <a:t>/</a:t>
            </a:r>
            <a:r>
              <a:rPr lang="en-US" dirty="0" err="1"/>
              <a:t>product_monograph</a:t>
            </a:r>
            <a:r>
              <a:rPr lang="en-US" dirty="0"/>
              <a:t>/</a:t>
            </a:r>
            <a:r>
              <a:rPr lang="en-US" dirty="0" err="1"/>
              <a:t>Prad</a:t>
            </a:r>
            <a:r>
              <a:rPr lang="en-US" dirty="0"/>
              <a:t> axaPMEN.pdf. Accessed 11 Nov 2014</a:t>
            </a:r>
            <a:endParaRPr lang="en-CA" dirty="0"/>
          </a:p>
          <a:p>
            <a:r>
              <a:rPr lang="en-US" dirty="0"/>
              <a:t> </a:t>
            </a:r>
            <a:endParaRPr lang="en-CA" dirty="0"/>
          </a:p>
          <a:p>
            <a:r>
              <a:rPr lang="en-US" dirty="0"/>
              <a:t>Thrombosis Canada. </a:t>
            </a:r>
            <a:r>
              <a:rPr lang="en-US" dirty="0">
                <a:hlinkClick r:id="rId6"/>
              </a:rPr>
              <a:t>http://thrombosiscanada.ca/</a:t>
            </a:r>
            <a:endParaRPr lang="en-CA" dirty="0"/>
          </a:p>
          <a:p>
            <a:endParaRPr lang="en-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243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4 (Skip 2 doses of </a:t>
            </a:r>
            <a:r>
              <a:rPr lang="en-CA" dirty="0" err="1"/>
              <a:t>Edoxaban</a:t>
            </a:r>
            <a:r>
              <a:rPr lang="en-CA" dirty="0"/>
              <a:t> (i.e. last dose day -3)</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040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3953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523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97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Answer: 1 (Low Risk)</a:t>
            </a:r>
          </a:p>
          <a:p>
            <a:endParaRPr lang="en-CA" dirty="0"/>
          </a:p>
        </p:txBody>
      </p:sp>
      <p:sp>
        <p:nvSpPr>
          <p:cNvPr id="4" name="Slide Number Placeholder 3"/>
          <p:cNvSpPr>
            <a:spLocks noGrp="1"/>
          </p:cNvSpPr>
          <p:nvPr>
            <p:ph type="sldNum" sz="quarter" idx="5"/>
          </p:nvPr>
        </p:nvSpPr>
        <p:spPr/>
        <p:txBody>
          <a:bodyPr/>
          <a:lstStyle/>
          <a:p>
            <a:fld id="{04156297-500E-4637-A3B6-DA20CA07D824}" type="slidenum">
              <a:rPr lang="en-US" smtClean="0"/>
              <a:t>5</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019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Indispensable slide summarizing the criteria for a dosage adjustment from the default higher dosage for the different DOACs currently available in Canada</a:t>
            </a:r>
          </a:p>
          <a:p>
            <a:pPr marL="171450" indent="-171450">
              <a:buFont typeface="Arial"/>
              <a:buChar char="•"/>
            </a:pPr>
            <a:r>
              <a:rPr lang="en-US" sz="1000" dirty="0"/>
              <a:t>The dosing adjustments</a:t>
            </a:r>
            <a:r>
              <a:rPr lang="en-US" sz="1000" baseline="0" dirty="0"/>
              <a:t> proposed for apixaban, </a:t>
            </a:r>
            <a:r>
              <a:rPr lang="en-US" sz="1000" baseline="0" dirty="0" err="1"/>
              <a:t>edoxaban</a:t>
            </a:r>
            <a:r>
              <a:rPr lang="en-US" sz="1000" baseline="0" dirty="0"/>
              <a:t> and rivaroxaban are those utilized to the dosage of selected patients enrolled in the respective prospective clinical trials (ARISTOTLE, ENGAGE and ROCKET-AF).  The overall goal was to achieve a stable plasma concentration in subjects assigned to DOAC therapy in these studies.</a:t>
            </a:r>
            <a:endParaRPr lang="en-US" sz="1000" dirty="0"/>
          </a:p>
          <a:p>
            <a:pPr marL="171450" indent="-171450">
              <a:buFont typeface="Arial"/>
              <a:buChar char="•"/>
            </a:pPr>
            <a:r>
              <a:rPr lang="en-US" sz="1000" dirty="0"/>
              <a:t>The speaker should emphasize that the RELY study, in fact, tested two separate dosages of dabigatran (150 mg and 110 mg BID) independently against warfarin, without a</a:t>
            </a:r>
            <a:r>
              <a:rPr lang="en-US" sz="1000" baseline="0" dirty="0"/>
              <a:t> pre-specified dosage reduction algorithm for reduced renal function.  Since dabigatran is known to be 85% renally cleared, the Canadian AF Guidelines Committee subsequently proposed dosing adjustments (as did all other guideline committees), as listed in the table, for elderly patients and those with stage 3 renal dysfunction in order to minimize the risk of drug accumulation and bleeding in these patients.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353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Answer: 3 (High Risk)</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865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defTabSz="933237">
              <a:defRPr/>
            </a:pPr>
            <a:r>
              <a:rPr lang="en-US" dirty="0">
                <a:latin typeface="Lato"/>
                <a:sym typeface="Symbol"/>
              </a:rPr>
              <a:t>Steering committee recommendation;  </a:t>
            </a:r>
            <a:r>
              <a:rPr lang="en-US" dirty="0">
                <a:solidFill>
                  <a:schemeClr val="bg1"/>
                </a:solidFill>
                <a:latin typeface="Lato"/>
              </a:rPr>
              <a:t>In addition to the bleeding risk of a procedure, physicians should consider co-morbid conditions that might exacerbate the bleeding risk (e.g. advanced age, renal or liver impairment).</a:t>
            </a:r>
            <a:endParaRPr lang="en-US" dirty="0"/>
          </a:p>
          <a:p>
            <a:pPr marL="182252" indent="-182252">
              <a:buFontTx/>
              <a:buChar char="-"/>
            </a:pPr>
            <a:r>
              <a:rPr lang="en-US" dirty="0"/>
              <a:t>Many invasive and surgical procedures carry but a very low to low risk of bleeding – DOACs may be held only briefly or even continued without interruption during such</a:t>
            </a:r>
            <a:r>
              <a:rPr lang="en-US" baseline="0" dirty="0"/>
              <a:t> procedures as will be discussed in case #2</a:t>
            </a:r>
          </a:p>
          <a:p>
            <a:pPr marL="182252" indent="-182252">
              <a:buFontTx/>
              <a:buChar char="-"/>
            </a:pPr>
            <a:r>
              <a:rPr lang="en-US" baseline="0" dirty="0"/>
              <a:t>Antithrombotic therapy with warfarin </a:t>
            </a:r>
            <a:r>
              <a:rPr lang="en-US" u="sng" baseline="0" dirty="0"/>
              <a:t>but not a DOAC </a:t>
            </a:r>
            <a:r>
              <a:rPr lang="en-US" baseline="0" dirty="0"/>
              <a:t>can be safely continued pre-post pacemaker or ICD insertion</a:t>
            </a:r>
          </a:p>
          <a:p>
            <a:pPr marL="182252" indent="-182252">
              <a:buFontTx/>
              <a:buChar char="-"/>
            </a:pPr>
            <a:r>
              <a:rPr lang="en-US" baseline="0" dirty="0"/>
              <a:t>DOACs </a:t>
            </a:r>
            <a:r>
              <a:rPr lang="en-US" u="sng" baseline="0" dirty="0"/>
              <a:t>never</a:t>
            </a:r>
            <a:r>
              <a:rPr lang="en-US" baseline="0" dirty="0"/>
              <a:t> need to be bridged with subcutaneous heparin peri-invasive or surgical procedures due to their short duration of action</a:t>
            </a:r>
            <a:endParaRPr lang="en-US" dirty="0"/>
          </a:p>
          <a:p>
            <a:endParaRPr lang="en-US" b="1" dirty="0"/>
          </a:p>
          <a:p>
            <a:r>
              <a:rPr lang="en-US" b="1" dirty="0"/>
              <a:t>REFERENCES:</a:t>
            </a:r>
            <a:endParaRPr lang="en-CA" dirty="0"/>
          </a:p>
          <a:p>
            <a:r>
              <a:rPr lang="en-US" dirty="0"/>
              <a:t> </a:t>
            </a:r>
            <a:endParaRPr lang="en-CA" dirty="0"/>
          </a:p>
          <a:p>
            <a:r>
              <a:rPr lang="en-US" dirty="0" err="1"/>
              <a:t>Douketis</a:t>
            </a:r>
            <a:r>
              <a:rPr lang="en-US" dirty="0"/>
              <a:t> JD, Spyropoulos AC, Spencer FA, et al. Perioperative management of antithrombotic therapy: Antithrombotic Therapy and Prevention of Thrombosis, 9th ed: American College of Chest Physicians Evidence-Based Clinical Practice Guidelines. </a:t>
            </a:r>
            <a:r>
              <a:rPr lang="en-US" i="1" dirty="0"/>
              <a:t>Chest</a:t>
            </a:r>
            <a:r>
              <a:rPr lang="en-US" dirty="0"/>
              <a:t>. 2012;141(2 Suppl):e326S - 50S.</a:t>
            </a:r>
            <a:endParaRPr lang="en-CA" dirty="0"/>
          </a:p>
          <a:p>
            <a:r>
              <a:rPr lang="en-US" dirty="0"/>
              <a:t> </a:t>
            </a:r>
            <a:endParaRPr lang="en-CA" dirty="0"/>
          </a:p>
          <a:p>
            <a:r>
              <a:rPr lang="en-US" dirty="0"/>
              <a:t>Verma A, Cairns JA, Mitchell LB, et al. 2014 focused update of the Canadian Cardiovascular Society</a:t>
            </a:r>
            <a:endParaRPr lang="en-CA" dirty="0"/>
          </a:p>
          <a:p>
            <a:r>
              <a:rPr lang="en-US" dirty="0"/>
              <a:t>Guidelines for the management of atrial fibrillation. </a:t>
            </a:r>
            <a:r>
              <a:rPr lang="en-US" i="1" dirty="0"/>
              <a:t>Can J </a:t>
            </a:r>
            <a:r>
              <a:rPr lang="en-US" i="1" dirty="0" err="1"/>
              <a:t>Cardiol</a:t>
            </a:r>
            <a:r>
              <a:rPr lang="en-US" dirty="0"/>
              <a:t>. 2014;30(10):1114-1130.</a:t>
            </a:r>
            <a:endParaRPr lang="en-CA" dirty="0"/>
          </a:p>
          <a:p>
            <a:r>
              <a:rPr lang="en-US" dirty="0"/>
              <a:t> </a:t>
            </a:r>
            <a:endParaRPr lang="en-CA" dirty="0"/>
          </a:p>
          <a:p>
            <a:r>
              <a:rPr lang="en-US" dirty="0" err="1"/>
              <a:t>Horlocker</a:t>
            </a:r>
            <a:r>
              <a:rPr lang="en-US" dirty="0"/>
              <a:t> TT, Wedel DJ, </a:t>
            </a:r>
            <a:r>
              <a:rPr lang="en-US" dirty="0" err="1"/>
              <a:t>Rowlingson</a:t>
            </a:r>
            <a:r>
              <a:rPr lang="en-US" dirty="0"/>
              <a:t> JC, et al. Regional anesthesia in the patient receiving antithrombotic or thrombolytic therapy: American Society of Regional Anesthesia and Pain Medicine Evidence-Based Guidelines (Third Edition). </a:t>
            </a:r>
            <a:r>
              <a:rPr lang="en-US" i="1" dirty="0"/>
              <a:t>Reg </a:t>
            </a:r>
            <a:r>
              <a:rPr lang="en-US" i="1" dirty="0" err="1"/>
              <a:t>Anesth</a:t>
            </a:r>
            <a:r>
              <a:rPr lang="en-US" i="1" dirty="0"/>
              <a:t> Pain Med</a:t>
            </a:r>
            <a:r>
              <a:rPr lang="en-US" dirty="0"/>
              <a:t>. 2010;35(1):64-101.</a:t>
            </a:r>
            <a:endParaRPr lang="en-CA" dirty="0"/>
          </a:p>
          <a:p>
            <a:r>
              <a:rPr lang="en-US" dirty="0"/>
              <a:t> </a:t>
            </a:r>
            <a:endParaRPr lang="en-CA" dirty="0"/>
          </a:p>
          <a:p>
            <a:r>
              <a:rPr lang="en-US" dirty="0"/>
              <a:t>XARELTO-PM-ENG-10JUL2014-172618.pdf</a:t>
            </a:r>
            <a:r>
              <a:rPr lang="en-US" dirty="0">
                <a:hlinkClick r:id="rId3"/>
              </a:rPr>
              <a:t>. http://www.bayer.ca/files/XARELTO-PM-ENG-10JUL2014-</a:t>
            </a:r>
            <a:endParaRPr lang="en-CA" dirty="0"/>
          </a:p>
          <a:p>
            <a:r>
              <a:rPr lang="en-US" dirty="0"/>
              <a:t>172618.pdf? Accessed 11 Nov 2014</a:t>
            </a:r>
            <a:endParaRPr lang="en-CA" dirty="0"/>
          </a:p>
          <a:p>
            <a:r>
              <a:rPr lang="en-US" dirty="0"/>
              <a:t> </a:t>
            </a:r>
            <a:endParaRPr lang="en-CA" dirty="0"/>
          </a:p>
          <a:p>
            <a:r>
              <a:rPr lang="en-US" dirty="0"/>
              <a:t>Pfizer Canada Inc Eliquis Product Monograph. </a:t>
            </a:r>
            <a:r>
              <a:rPr lang="en-US" dirty="0">
                <a:hlinkClick r:id="rId4"/>
              </a:rPr>
              <a:t>http://www.pfizer.ca/en/our_products/products/monograph/313</a:t>
            </a:r>
            <a:r>
              <a:rPr lang="en-US" dirty="0"/>
              <a:t>. Accessed 11 Nov 2014</a:t>
            </a:r>
            <a:endParaRPr lang="en-CA" dirty="0"/>
          </a:p>
          <a:p>
            <a:r>
              <a:rPr lang="en-US" dirty="0"/>
              <a:t> </a:t>
            </a:r>
            <a:endParaRPr lang="en-CA" dirty="0"/>
          </a:p>
          <a:p>
            <a:r>
              <a:rPr lang="en-US" dirty="0"/>
              <a:t>Boehringer Ingelheim Canada Ltd. (2014) Pradaxa Product Monograph. </a:t>
            </a:r>
            <a:r>
              <a:rPr lang="en-US" dirty="0">
                <a:hlinkClick r:id="rId5"/>
              </a:rPr>
              <a:t>http://www.boehringer-</a:t>
            </a:r>
            <a:r>
              <a:rPr lang="en-US" dirty="0"/>
              <a:t> ingelheim.ca/content/dam/internet/</a:t>
            </a:r>
            <a:r>
              <a:rPr lang="en-US" dirty="0" err="1"/>
              <a:t>opu</a:t>
            </a:r>
            <a:r>
              <a:rPr lang="en-US" dirty="0"/>
              <a:t>/</a:t>
            </a:r>
            <a:r>
              <a:rPr lang="en-US" dirty="0" err="1"/>
              <a:t>ca_EN</a:t>
            </a:r>
            <a:r>
              <a:rPr lang="en-US" dirty="0"/>
              <a:t>/documents/</a:t>
            </a:r>
            <a:r>
              <a:rPr lang="en-US" dirty="0" err="1"/>
              <a:t>humanhealth</a:t>
            </a:r>
            <a:r>
              <a:rPr lang="en-US" dirty="0"/>
              <a:t>/</a:t>
            </a:r>
            <a:r>
              <a:rPr lang="en-US" dirty="0" err="1"/>
              <a:t>product_monograph</a:t>
            </a:r>
            <a:r>
              <a:rPr lang="en-US" dirty="0"/>
              <a:t>/</a:t>
            </a:r>
            <a:r>
              <a:rPr lang="en-US" dirty="0" err="1"/>
              <a:t>Prad</a:t>
            </a:r>
            <a:r>
              <a:rPr lang="en-US" dirty="0"/>
              <a:t> axaPMEN.pdf. Accessed 11 Nov 2014</a:t>
            </a:r>
            <a:endParaRPr lang="en-CA" dirty="0"/>
          </a:p>
          <a:p>
            <a:r>
              <a:rPr lang="en-US" dirty="0"/>
              <a:t> </a:t>
            </a:r>
            <a:endParaRPr lang="en-CA" dirty="0"/>
          </a:p>
          <a:p>
            <a:r>
              <a:rPr lang="en-US" dirty="0"/>
              <a:t>Thrombosis Canada. </a:t>
            </a:r>
            <a:r>
              <a:rPr lang="en-US" dirty="0">
                <a:hlinkClick r:id="rId6"/>
              </a:rPr>
              <a:t>http://thrombosiscanada.ca/</a:t>
            </a:r>
            <a:endParaRPr lang="en-CA" dirty="0"/>
          </a:p>
          <a:p>
            <a:endParaRPr lang="en-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205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4 (Skip 4 doses of Apixaban (i.e. last dose day -3)</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498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738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079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979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171450" indent="-171450">
              <a:buFontTx/>
              <a:buChar char="-"/>
            </a:pPr>
            <a:r>
              <a:rPr lang="en-US" dirty="0"/>
              <a:t>SPAF = Stroke Prevention in Atrial Fibrillation</a:t>
            </a:r>
          </a:p>
          <a:p>
            <a:pPr marL="171450" indent="-171450">
              <a:buFontTx/>
              <a:buChar char="-"/>
            </a:pPr>
            <a:r>
              <a:rPr lang="en-US" dirty="0"/>
              <a:t>Estimation</a:t>
            </a:r>
            <a:r>
              <a:rPr lang="en-US" baseline="0" dirty="0"/>
              <a:t> of DOAC levels (e.g. </a:t>
            </a:r>
            <a:r>
              <a:rPr lang="en-US" baseline="0" dirty="0" err="1"/>
              <a:t>Hemoclot</a:t>
            </a:r>
            <a:r>
              <a:rPr lang="en-US" baseline="0" dirty="0"/>
              <a:t> for dabigatran, calibrated chronometric anti-X measurements for apixaban, rivaroxaban and </a:t>
            </a:r>
            <a:r>
              <a:rPr lang="en-US" baseline="0" dirty="0" err="1"/>
              <a:t>edoxaban</a:t>
            </a:r>
            <a:r>
              <a:rPr lang="en-US" baseline="0" dirty="0"/>
              <a:t>) while increasingly available are NOT generally required or useful to guide periprocedural DOAC management</a:t>
            </a:r>
            <a:endParaRPr lang="en-US" dirty="0"/>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40</a:t>
            </a:fld>
            <a:endParaRPr lang="en-US"/>
          </a:p>
        </p:txBody>
      </p:sp>
    </p:spTree>
    <p:extLst>
      <p:ext uri="{BB962C8B-B14F-4D97-AF65-F5344CB8AC3E}">
        <p14:creationId xmlns:p14="http://schemas.microsoft.com/office/powerpoint/2010/main" val="257689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Lato"/>
                <a:sym typeface="Symbol"/>
              </a:rPr>
              <a:t>Steering committee recommendation;  </a:t>
            </a:r>
            <a:r>
              <a:rPr lang="en-US" sz="10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000" dirty="0"/>
          </a:p>
          <a:p>
            <a:pPr marL="178573" indent="-178573">
              <a:buFontTx/>
              <a:buChar char="-"/>
            </a:pPr>
            <a:r>
              <a:rPr lang="en-US" sz="1000" dirty="0"/>
              <a:t>Many invasive and surgical procedures carry but a very low to low risk of bleeding – DOACs may be held only briefly or even continued without interruption during such</a:t>
            </a:r>
            <a:r>
              <a:rPr lang="en-US" sz="1000" baseline="0" dirty="0"/>
              <a:t> procedures as will be discussed in case #2</a:t>
            </a:r>
          </a:p>
          <a:p>
            <a:pPr marL="178573" indent="-178573">
              <a:buFontTx/>
              <a:buChar char="-"/>
            </a:pPr>
            <a:r>
              <a:rPr lang="en-US" sz="1000" baseline="0" dirty="0"/>
              <a:t>Antithrombotic therapy with warfarin </a:t>
            </a:r>
            <a:r>
              <a:rPr lang="en-US" sz="1000" u="sng" baseline="0" dirty="0"/>
              <a:t>but not a DOAC </a:t>
            </a:r>
            <a:r>
              <a:rPr lang="en-US" sz="1000" baseline="0" dirty="0"/>
              <a:t>can be safely continued pre-post pacemaker or ICD insertion</a:t>
            </a:r>
          </a:p>
          <a:p>
            <a:pPr marL="178573" indent="-178573">
              <a:buFontTx/>
              <a:buChar char="-"/>
            </a:pPr>
            <a:r>
              <a:rPr lang="en-US" sz="1000" baseline="0" dirty="0"/>
              <a:t>DOACs </a:t>
            </a:r>
            <a:r>
              <a:rPr lang="en-US" sz="1000" u="sng" baseline="0" dirty="0"/>
              <a:t>never</a:t>
            </a:r>
            <a:r>
              <a:rPr lang="en-US" sz="1000" baseline="0" dirty="0"/>
              <a:t> need to be bridged with subcutaneous heparin peri-invasive or surgical procedures due to their short duration of action</a:t>
            </a:r>
            <a:endParaRPr lang="en-US" sz="1000" dirty="0"/>
          </a:p>
          <a:p>
            <a:endParaRPr lang="en-US" sz="1000" b="1" dirty="0"/>
          </a:p>
          <a:p>
            <a:r>
              <a:rPr lang="en-US" sz="1000" b="1" dirty="0"/>
              <a:t>REFERENCES:</a:t>
            </a:r>
            <a:endParaRPr lang="en-CA" sz="1000" dirty="0"/>
          </a:p>
          <a:p>
            <a:r>
              <a:rPr lang="en-US" sz="1000" dirty="0"/>
              <a:t> </a:t>
            </a:r>
            <a:endParaRPr lang="en-CA" sz="1000" dirty="0"/>
          </a:p>
          <a:p>
            <a:r>
              <a:rPr lang="en-US" sz="1000" dirty="0" err="1"/>
              <a:t>Douketis</a:t>
            </a:r>
            <a:r>
              <a:rPr lang="en-US" sz="1000" dirty="0"/>
              <a:t> JD, Spyropoulos AC, Spencer FA, et al. Perioperative management of antithrombotic therapy: Antithrombotic Therapy and Prevention of Thrombosis, 9th ed: American College of Chest Physicians Evidence-Based Clinical Practice Guidelines. </a:t>
            </a:r>
            <a:r>
              <a:rPr lang="en-US" sz="1000" i="1" dirty="0"/>
              <a:t>Chest</a:t>
            </a:r>
            <a:r>
              <a:rPr lang="en-US" sz="1000" dirty="0"/>
              <a:t>. 2012;141(2 Suppl):e326S - 50S.</a:t>
            </a:r>
            <a:endParaRPr lang="en-CA" sz="1000" dirty="0"/>
          </a:p>
          <a:p>
            <a:r>
              <a:rPr lang="en-US" sz="1000" dirty="0"/>
              <a:t> </a:t>
            </a:r>
            <a:endParaRPr lang="en-CA" sz="1000" dirty="0"/>
          </a:p>
          <a:p>
            <a:r>
              <a:rPr lang="en-US" sz="1000" dirty="0"/>
              <a:t>Verma A, Cairns JA, Mitchell LB, et al. 2014 focused update of the Canadian Cardiovascular Society</a:t>
            </a:r>
            <a:endParaRPr lang="en-CA" sz="1000" dirty="0"/>
          </a:p>
          <a:p>
            <a:r>
              <a:rPr lang="en-US" sz="1000" dirty="0"/>
              <a:t>Guidelines for the management of atrial fibrillation. </a:t>
            </a:r>
            <a:r>
              <a:rPr lang="en-US" sz="1000" i="1" dirty="0"/>
              <a:t>Can J </a:t>
            </a:r>
            <a:r>
              <a:rPr lang="en-US" sz="1000" i="1" dirty="0" err="1"/>
              <a:t>Cardiol</a:t>
            </a:r>
            <a:r>
              <a:rPr lang="en-US" sz="1000" dirty="0"/>
              <a:t>. 2014;30(10):1114-1130.</a:t>
            </a:r>
            <a:endParaRPr lang="en-CA" sz="1000" dirty="0"/>
          </a:p>
          <a:p>
            <a:r>
              <a:rPr lang="en-US" sz="1000" dirty="0"/>
              <a:t> </a:t>
            </a:r>
            <a:endParaRPr lang="en-CA" sz="1000" dirty="0"/>
          </a:p>
          <a:p>
            <a:r>
              <a:rPr lang="en-US" sz="1000" dirty="0" err="1"/>
              <a:t>Horlocker</a:t>
            </a:r>
            <a:r>
              <a:rPr lang="en-US" sz="1000" dirty="0"/>
              <a:t> TT, Wedel DJ, </a:t>
            </a:r>
            <a:r>
              <a:rPr lang="en-US" sz="1000" dirty="0" err="1"/>
              <a:t>Rowlingson</a:t>
            </a:r>
            <a:r>
              <a:rPr lang="en-US" sz="1000" dirty="0"/>
              <a:t> JC, et al. Regional anesthesia in the patient receiving antithrombotic or thrombolytic therapy: American Society of Regional Anesthesia and Pain Medicine Evidence-Based Guidelines (Third Edition). </a:t>
            </a:r>
            <a:r>
              <a:rPr lang="en-US" sz="1000" i="1" dirty="0"/>
              <a:t>Reg </a:t>
            </a:r>
            <a:r>
              <a:rPr lang="en-US" sz="1000" i="1" dirty="0" err="1"/>
              <a:t>Anesth</a:t>
            </a:r>
            <a:r>
              <a:rPr lang="en-US" sz="1000" i="1" dirty="0"/>
              <a:t> Pain Med</a:t>
            </a:r>
            <a:r>
              <a:rPr lang="en-US" sz="1000" dirty="0"/>
              <a:t>. 2010;35(1):64-101.</a:t>
            </a:r>
            <a:endParaRPr lang="en-CA" sz="1000" dirty="0"/>
          </a:p>
          <a:p>
            <a:r>
              <a:rPr lang="en-US" sz="1000" dirty="0"/>
              <a:t> </a:t>
            </a:r>
            <a:endParaRPr lang="en-CA" sz="1000" dirty="0"/>
          </a:p>
          <a:p>
            <a:r>
              <a:rPr lang="en-US" sz="1000" dirty="0"/>
              <a:t>XARELTO-PM-ENG-10JUL2014-172618.pdf</a:t>
            </a:r>
            <a:r>
              <a:rPr lang="en-US" sz="1000" dirty="0">
                <a:hlinkClick r:id="rId3"/>
              </a:rPr>
              <a:t>. http://www.bayer.ca/files/XARELTO-PM-ENG-10JUL2014-</a:t>
            </a:r>
            <a:endParaRPr lang="en-CA" sz="1000" dirty="0"/>
          </a:p>
          <a:p>
            <a:r>
              <a:rPr lang="en-US" sz="1000" dirty="0"/>
              <a:t>172618.pdf? Accessed 11 Nov 2014</a:t>
            </a:r>
            <a:endParaRPr lang="en-CA" sz="1000" dirty="0"/>
          </a:p>
          <a:p>
            <a:r>
              <a:rPr lang="en-US" sz="1000" dirty="0"/>
              <a:t> </a:t>
            </a:r>
            <a:endParaRPr lang="en-CA" sz="1000" dirty="0"/>
          </a:p>
          <a:p>
            <a:r>
              <a:rPr lang="en-US" sz="1000" dirty="0"/>
              <a:t>Pfizer Canada Inc Eliquis Product Monograph. </a:t>
            </a:r>
            <a:r>
              <a:rPr lang="en-US" sz="1000" dirty="0">
                <a:hlinkClick r:id="rId4"/>
              </a:rPr>
              <a:t>http://www.pfizer.ca/en/our_products/products/monograph/313</a:t>
            </a:r>
            <a:r>
              <a:rPr lang="en-US" sz="1000" dirty="0"/>
              <a:t>. Accessed 11 Nov 2014</a:t>
            </a:r>
            <a:endParaRPr lang="en-CA" sz="1000" dirty="0"/>
          </a:p>
          <a:p>
            <a:r>
              <a:rPr lang="en-US" sz="1000" dirty="0"/>
              <a:t> </a:t>
            </a:r>
            <a:endParaRPr lang="en-CA" sz="1000" dirty="0"/>
          </a:p>
          <a:p>
            <a:r>
              <a:rPr lang="en-US" sz="1000" dirty="0"/>
              <a:t>Boehringer Ingelheim Canada Ltd. (2014) Pradaxa Product Monograph. </a:t>
            </a:r>
            <a:r>
              <a:rPr lang="en-US" sz="1000" dirty="0">
                <a:hlinkClick r:id="rId5"/>
              </a:rPr>
              <a:t>http://www.boehringer-</a:t>
            </a:r>
            <a:r>
              <a:rPr lang="en-US" sz="1000" dirty="0"/>
              <a:t> ingelheim.ca/content/dam/internet/</a:t>
            </a:r>
            <a:r>
              <a:rPr lang="en-US" sz="1000" dirty="0" err="1"/>
              <a:t>opu</a:t>
            </a:r>
            <a:r>
              <a:rPr lang="en-US" sz="1000" dirty="0"/>
              <a:t>/</a:t>
            </a:r>
            <a:r>
              <a:rPr lang="en-US" sz="1000" dirty="0" err="1"/>
              <a:t>ca_EN</a:t>
            </a:r>
            <a:r>
              <a:rPr lang="en-US" sz="1000" dirty="0"/>
              <a:t>/documents/</a:t>
            </a:r>
            <a:r>
              <a:rPr lang="en-US" sz="1000" dirty="0" err="1"/>
              <a:t>humanhealth</a:t>
            </a:r>
            <a:r>
              <a:rPr lang="en-US" sz="1000" dirty="0"/>
              <a:t>/</a:t>
            </a:r>
            <a:r>
              <a:rPr lang="en-US" sz="1000" dirty="0" err="1"/>
              <a:t>product_monograph</a:t>
            </a:r>
            <a:r>
              <a:rPr lang="en-US" sz="1000" dirty="0"/>
              <a:t>/</a:t>
            </a:r>
            <a:r>
              <a:rPr lang="en-US" sz="1000" dirty="0" err="1"/>
              <a:t>Prad</a:t>
            </a:r>
            <a:r>
              <a:rPr lang="en-US" sz="1000" dirty="0"/>
              <a:t> axaPMEN.pdf. Accessed 11 Nov 2014</a:t>
            </a:r>
            <a:endParaRPr lang="en-CA" sz="1000" dirty="0"/>
          </a:p>
          <a:p>
            <a:r>
              <a:rPr lang="en-US" sz="1000" dirty="0"/>
              <a:t> </a:t>
            </a:r>
            <a:endParaRPr lang="en-CA" sz="1000" dirty="0"/>
          </a:p>
          <a:p>
            <a:r>
              <a:rPr lang="en-US" sz="1000" dirty="0"/>
              <a:t>Thrombosis Canada. </a:t>
            </a:r>
            <a:r>
              <a:rPr lang="en-US" sz="1000" dirty="0">
                <a:hlinkClick r:id="rId6"/>
              </a:rPr>
              <a:t>http://thrombosiscanada.ca/</a:t>
            </a:r>
            <a:endParaRPr lang="en-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438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Answer: 1 (Continue his Apixaban)</a:t>
            </a:r>
          </a:p>
          <a:p>
            <a:endParaRPr lang="en-CA" dirty="0"/>
          </a:p>
          <a:p>
            <a:r>
              <a:rPr lang="en-CA" b="1" i="1" dirty="0"/>
              <a:t>SPC Additional Expert Opinion: </a:t>
            </a:r>
            <a:r>
              <a:rPr lang="en-CA" i="1" dirty="0"/>
              <a:t>This is my personal recommendation for suspending the DOAC morning dose until after low bleeding risk procedures along with an effort to obtain an early morning appointment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03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765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00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10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Answer: 3 (High Risk)</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511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slide" Target="slide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slide" Target="slide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4.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slide" Target="slide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4.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2.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slide" Target="slide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slide" Target="slide3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40.xml"/><Relationship Id="rId11" Type="http://schemas.openxmlformats.org/officeDocument/2006/relationships/slide" Target="slide25.xml"/><Relationship Id="rId5" Type="http://schemas.openxmlformats.org/officeDocument/2006/relationships/image" Target="../media/image2.png"/><Relationship Id="rId10" Type="http://schemas.openxmlformats.org/officeDocument/2006/relationships/slide" Target="slide18.xml"/><Relationship Id="rId4" Type="http://schemas.microsoft.com/office/2007/relationships/hdphoto" Target="../media/hdphoto1.wdp"/><Relationship Id="rId9"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pic>
        <p:nvPicPr>
          <p:cNvPr id="9" name="Picture 8" descr="Clinical-conandrum-Logo-2019_dec.png">
            <a:extLst>
              <a:ext uri="{FF2B5EF4-FFF2-40B4-BE49-F238E27FC236}">
                <a16:creationId xmlns:a16="http://schemas.microsoft.com/office/drawing/2014/main" id="{6A2C2658-16E7-42BE-B419-75CA6EB96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365" y="335674"/>
            <a:ext cx="1849086" cy="728353"/>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1</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Norman</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1938992"/>
          </a:xfrm>
          <a:prstGeom prst="rect">
            <a:avLst/>
          </a:prstGeom>
          <a:noFill/>
        </p:spPr>
        <p:txBody>
          <a:bodyPr wrap="square" rtlCol="0">
            <a:spAutoFit/>
          </a:bodyPr>
          <a:lstStyle/>
          <a:p>
            <a:pPr algn="ctr" defTabSz="914400"/>
            <a:r>
              <a:rPr lang="en-CA" sz="4000" b="1" dirty="0">
                <a:ln w="10160">
                  <a:solidFill>
                    <a:prstClr val="black">
                      <a:lumMod val="65000"/>
                      <a:lumOff val="35000"/>
                    </a:prstClr>
                  </a:solidFill>
                  <a:prstDash val="solid"/>
                </a:ln>
                <a:solidFill>
                  <a:prstClr val="white"/>
                </a:solidFill>
                <a:latin typeface="Arial Narrow" panose="020B0606020202030204" pitchFamily="34" charset="0"/>
              </a:rPr>
              <a:t>Periprocedural Management of Direct Oral Anticoagulants </a:t>
            </a:r>
            <a:endParaRPr lang="en-US" sz="4000" b="1" dirty="0">
              <a:ln w="10160">
                <a:solidFill>
                  <a:prstClr val="black">
                    <a:lumMod val="65000"/>
                    <a:lumOff val="35000"/>
                  </a:prstClr>
                </a:solidFill>
                <a:prstDash val="solid"/>
              </a:ln>
              <a:solidFill>
                <a:prstClr val="white"/>
              </a:solidFill>
              <a:latin typeface="Arial Narrow" panose="020B0606020202030204" pitchFamily="34" charset="0"/>
            </a:endParaRPr>
          </a:p>
        </p:txBody>
      </p:sp>
      <p:pic>
        <p:nvPicPr>
          <p:cNvPr id="18" name="Picture 17" descr="A person standing posing for the camera&#10;&#10;Description automatically generated">
            <a:extLst>
              <a:ext uri="{FF2B5EF4-FFF2-40B4-BE49-F238E27FC236}">
                <a16:creationId xmlns:a16="http://schemas.microsoft.com/office/drawing/2014/main" id="{640505ED-F194-4839-8AA4-04FA14FFFE3C}"/>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2140" y="1705717"/>
            <a:ext cx="2457012" cy="3685518"/>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289718" y="1443133"/>
            <a:ext cx="5657390" cy="4401205"/>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
                <a:srgbClr val="00B0F0"/>
              </a:buClr>
              <a:buSzTx/>
              <a:tabLst/>
              <a:defRPr/>
            </a:pP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lvl="0" indent="-342900">
              <a:buClr>
                <a:srgbClr val="00B0F0"/>
              </a:buClr>
              <a:buFont typeface="Wingdings" panose="05000000000000000000" pitchFamily="2" charset="2"/>
              <a:buChar cha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rPr>
              <a:t>Norman</a:t>
            </a:r>
            <a:r>
              <a:rPr kumimoji="0" lang="en-CA" sz="2800" b="1" i="0" u="none" strike="noStrike" kern="1200" cap="none" spc="0" normalizeH="0" noProof="0" dirty="0">
                <a:ln>
                  <a:noFill/>
                </a:ln>
                <a:solidFill>
                  <a:prstClr val="black"/>
                </a:solidFill>
                <a:effectLst/>
                <a:uLnTx/>
                <a:uFillTx/>
                <a:latin typeface="Arial Narrow" panose="020B0606020202030204" pitchFamily="34" charset="0"/>
              </a:rPr>
              <a:t> is now on Rivaroxaban </a:t>
            </a:r>
          </a:p>
          <a:p>
            <a:pPr lvl="0">
              <a:buClr>
                <a:srgbClr val="00B0F0"/>
              </a:buClr>
            </a:pPr>
            <a:endParaRPr kumimoji="0" lang="en-CA" sz="2800" b="1" i="0" u="none" strike="noStrike" kern="1200" cap="none" spc="0" normalizeH="0" noProof="0" dirty="0">
              <a:ln>
                <a:noFill/>
              </a:ln>
              <a:solidFill>
                <a:prstClr val="black"/>
              </a:solidFill>
              <a:effectLst/>
              <a:uLnTx/>
              <a:uFillTx/>
              <a:latin typeface="Arial Narrow" panose="020B0606020202030204" pitchFamily="34" charset="0"/>
            </a:endParaRPr>
          </a:p>
          <a:p>
            <a:pPr marL="342900" lvl="0" indent="-342900">
              <a:buClr>
                <a:srgbClr val="00B0F0"/>
              </a:buClr>
              <a:buFont typeface="Wingdings" panose="05000000000000000000" pitchFamily="2" charset="2"/>
              <a:buChar cha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rPr>
              <a:t>He presents you with a pre-op form for his impending </a:t>
            </a:r>
            <a:r>
              <a:rPr lang="en-CA" sz="2800" b="1" dirty="0">
                <a:solidFill>
                  <a:srgbClr val="30C1D7"/>
                </a:solidFill>
                <a:latin typeface="Arial Narrow" panose="020B0606020202030204" pitchFamily="34" charset="0"/>
              </a:rPr>
              <a:t>Colonoscopy with Possible Polypectomy </a:t>
            </a:r>
            <a:r>
              <a:rPr lang="en-CA" sz="2800" b="1" dirty="0">
                <a:solidFill>
                  <a:prstClr val="black"/>
                </a:solidFill>
                <a:latin typeface="Arial Narrow" panose="020B0606020202030204" pitchFamily="34" charset="0"/>
              </a:rPr>
              <a:t>and wants to know what he is supposed to do about “his blood thinner” </a:t>
            </a:r>
            <a:r>
              <a:rPr lang="en-CA" sz="2800" b="1" dirty="0">
                <a:solidFill>
                  <a:srgbClr val="30C1D7"/>
                </a:solidFill>
                <a:latin typeface="Arial Narrow" panose="020B0606020202030204" pitchFamily="34" charset="0"/>
              </a:rPr>
              <a:t>Rivaroxaban 20 mg OD</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8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0" y="43086"/>
            <a:ext cx="6062067"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Aharoni" panose="02010803020104030203" pitchFamily="2" charset="-79"/>
              </a:rPr>
              <a:t>1    </a:t>
            </a:r>
            <a:r>
              <a:rPr kumimoji="0" lang="en-CA" sz="40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a:t>
            </a: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What If….</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642985" y="1188733"/>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Norman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4 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pic>
        <p:nvPicPr>
          <p:cNvPr id="12" name="Picture 11" descr="A person standing posing for the camera&#10;&#10;Description automatically generated">
            <a:extLst>
              <a:ext uri="{FF2B5EF4-FFF2-40B4-BE49-F238E27FC236}">
                <a16:creationId xmlns:a16="http://schemas.microsoft.com/office/drawing/2014/main" id="{91F22C91-6723-40AA-95C1-4253F45DB61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614" y="1445072"/>
            <a:ext cx="3637343" cy="5456014"/>
          </a:xfrm>
          <a:prstGeom prst="rect">
            <a:avLst/>
          </a:prstGeom>
        </p:spPr>
      </p:pic>
    </p:spTree>
    <p:extLst>
      <p:ext uri="{BB962C8B-B14F-4D97-AF65-F5344CB8AC3E}">
        <p14:creationId xmlns:p14="http://schemas.microsoft.com/office/powerpoint/2010/main" val="278788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176140"/>
            <a:ext cx="7667625" cy="1261884"/>
          </a:xfrm>
          <a:prstGeom prst="rect">
            <a:avLst/>
          </a:prstGeom>
        </p:spPr>
        <p:txBody>
          <a:bodyPr wrap="square">
            <a:spAutoFit/>
          </a:bodyPr>
          <a:lstStyle/>
          <a:p>
            <a:pPr algn="ctr">
              <a:defRPr/>
            </a:pPr>
            <a: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is Norman’s Bleeding Risk for</a:t>
            </a:r>
            <a:b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br>
            <a:r>
              <a:rPr lang="en-CA" sz="2800" b="1" dirty="0">
                <a:solidFill>
                  <a:schemeClr val="bg1"/>
                </a:solidFill>
                <a:latin typeface="Arial Narrow" panose="020B0606020202030204" pitchFamily="34" charset="0"/>
                <a:cs typeface="Candara"/>
              </a:rPr>
              <a:t>Colonoscopy with Possible Polypectomy?</a:t>
            </a:r>
          </a:p>
          <a:p>
            <a:pPr algn="ctr">
              <a:defRPr/>
            </a:pPr>
            <a:r>
              <a:rPr lang="en-CA" sz="2000" b="1" dirty="0">
                <a:solidFill>
                  <a:srgbClr val="DCF4F8"/>
                </a:solidFill>
                <a:latin typeface="Arial Narrow" panose="020B0606020202030204" pitchFamily="34" charset="0"/>
                <a:cs typeface="Candara"/>
              </a:rPr>
              <a:t>Rx: Rivaroxaban 20 mg OD</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2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Low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Moderate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High Risk</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36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5" end="5"/>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Surgical Procedures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EE26AED-57EA-46B3-9983-0838280BD1A1}"/>
              </a:ext>
            </a:extLst>
          </p:cNvPr>
          <p:cNvPicPr>
            <a:picLocks noChangeAspect="1"/>
          </p:cNvPicPr>
          <p:nvPr/>
        </p:nvPicPr>
        <p:blipFill>
          <a:blip r:embed="rId6"/>
          <a:stretch>
            <a:fillRect/>
          </a:stretch>
        </p:blipFill>
        <p:spPr>
          <a:xfrm>
            <a:off x="438301" y="1287353"/>
            <a:ext cx="8030454" cy="4759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9238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638300" y="1161322"/>
            <a:ext cx="6546350" cy="1292662"/>
          </a:xfrm>
          <a:prstGeom prst="rect">
            <a:avLst/>
          </a:prstGeom>
        </p:spPr>
        <p:txBody>
          <a:bodyPr wrap="square">
            <a:spAutoFit/>
          </a:bodyPr>
          <a:lstStyle/>
          <a:p>
            <a:pPr lvl="0" algn="ctr">
              <a:defRPr/>
            </a:pPr>
            <a:r>
              <a:rPr kumimoji="0" lang="en-CA" sz="26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What would you advise Norman to do about </a:t>
            </a:r>
            <a:r>
              <a:rPr lang="en-CA" sz="2600" b="1" dirty="0">
                <a:solidFill>
                  <a:prstClr val="white">
                    <a:lumMod val="95000"/>
                  </a:prstClr>
                </a:solidFill>
                <a:latin typeface="Arial Narrow" panose="020B0606020202030204" pitchFamily="34" charset="0"/>
                <a:cs typeface="Candara"/>
              </a:rPr>
              <a:t>to do about his Rivaroxaban for his Colonoscopy with Possible Polypectomy ?</a:t>
            </a:r>
            <a:endParaRPr kumimoji="0" lang="en-CA" sz="26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his Rivaroxaban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Suspend the dose on the day of surgery (take it after the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1 dose of Rivaroxaban (i.e. last dose day -2)</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2 doses of Rivaroxaban (i.e. last dose day -3)</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Rivaroxaban 5 days pre-operatively</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94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5" end="5"/>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Practice Recommendations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a14="http://schemas.microsoft.com/office/drawing/2010/main" xmlns="">
                <a:solidFill>
                  <a:srgbClr val="FFFFFF"/>
                </a:solidFill>
              </a14:hiddenFill>
            </a:ext>
          </a:extLst>
        </p:spPr>
      </p:pic>
      <p:sp>
        <p:nvSpPr>
          <p:cNvPr id="24" name="TextBox 23">
            <a:extLst>
              <a:ext uri="{FF2B5EF4-FFF2-40B4-BE49-F238E27FC236}">
                <a16:creationId xmlns:a16="http://schemas.microsoft.com/office/drawing/2014/main" id="{4307342D-28B2-4B83-8529-A692AA9DAE4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en-CA" sz="2400" dirty="0">
                <a:solidFill>
                  <a:prstClr val="black"/>
                </a:solidFill>
                <a:latin typeface="Arial Narrow" panose="020B0606020202030204" pitchFamily="34" charset="0"/>
                <a:cs typeface="Candara"/>
              </a:rPr>
              <a:t>We recommend that </a:t>
            </a:r>
            <a:r>
              <a:rPr lang="en-CA" sz="2400" b="1" dirty="0">
                <a:solidFill>
                  <a:srgbClr val="30C1D7"/>
                </a:solidFill>
                <a:latin typeface="Arial Narrow" panose="020B0606020202030204" pitchFamily="34" charset="0"/>
                <a:cs typeface="Candara"/>
              </a:rPr>
              <a:t>the interruption of anticoagulant therapy </a:t>
            </a:r>
            <a:r>
              <a:rPr lang="en-CA" sz="2400" dirty="0">
                <a:solidFill>
                  <a:prstClr val="black"/>
                </a:solidFill>
                <a:latin typeface="Arial Narrow" panose="020B0606020202030204" pitchFamily="34" charset="0"/>
                <a:cs typeface="Candara"/>
              </a:rPr>
              <a:t>in a patient with AF/AFL </a:t>
            </a:r>
            <a:r>
              <a:rPr lang="en-CA" sz="2400" b="1" dirty="0">
                <a:solidFill>
                  <a:srgbClr val="30C1D7"/>
                </a:solidFill>
                <a:latin typeface="Arial Narrow" panose="020B0606020202030204" pitchFamily="34" charset="0"/>
                <a:cs typeface="Candara"/>
              </a:rPr>
              <a:t>will be necessary</a:t>
            </a:r>
            <a:r>
              <a:rPr lang="en-CA" sz="2400" dirty="0">
                <a:solidFill>
                  <a:srgbClr val="30C1D7"/>
                </a:solidFill>
                <a:latin typeface="Arial Narrow" panose="020B0606020202030204" pitchFamily="34" charset="0"/>
                <a:cs typeface="Candara"/>
              </a:rPr>
              <a:t> </a:t>
            </a:r>
            <a:r>
              <a:rPr lang="en-CA" sz="2400" b="1" dirty="0">
                <a:solidFill>
                  <a:srgbClr val="30C1D7"/>
                </a:solidFill>
                <a:latin typeface="Arial Narrow" panose="020B0606020202030204" pitchFamily="34" charset="0"/>
                <a:cs typeface="Candara"/>
              </a:rPr>
              <a:t>for most procedures with an intermediate or high risk of major bleeding </a:t>
            </a:r>
          </a:p>
        </p:txBody>
      </p:sp>
      <p:sp>
        <p:nvSpPr>
          <p:cNvPr id="13" name="TextBox 12">
            <a:extLst>
              <a:ext uri="{FF2B5EF4-FFF2-40B4-BE49-F238E27FC236}">
                <a16:creationId xmlns:a16="http://schemas.microsoft.com/office/drawing/2014/main" id="{3E788195-386F-4ED7-AF98-6310D0C4FC48}"/>
              </a:ext>
            </a:extLst>
          </p:cNvPr>
          <p:cNvSpPr txBox="1"/>
          <p:nvPr/>
        </p:nvSpPr>
        <p:spPr>
          <a:xfrm>
            <a:off x="212576" y="541105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 name="Rectangle 1">
            <a:extLst>
              <a:ext uri="{FF2B5EF4-FFF2-40B4-BE49-F238E27FC236}">
                <a16:creationId xmlns:a16="http://schemas.microsoft.com/office/drawing/2014/main" id="{2F4A4725-E881-4559-818D-0764AAF1200F}"/>
              </a:ext>
            </a:extLst>
          </p:cNvPr>
          <p:cNvSpPr/>
          <p:nvPr/>
        </p:nvSpPr>
        <p:spPr>
          <a:xfrm>
            <a:off x="2800542" y="5041174"/>
            <a:ext cx="3866763" cy="338554"/>
          </a:xfrm>
          <a:prstGeom prst="rect">
            <a:avLst/>
          </a:prstGeom>
        </p:spPr>
        <p:txBody>
          <a:bodyPr wrap="none">
            <a:spAutoFit/>
          </a:bodyPr>
          <a:lstStyle/>
          <a:p>
            <a:pPr lvl="0" algn="ctr" defTabSz="914400">
              <a:defRPr/>
            </a:pPr>
            <a:r>
              <a:rPr lang="en-CA" sz="1600" dirty="0">
                <a:solidFill>
                  <a:prstClr val="black"/>
                </a:solidFill>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648248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35A7C1-3C6B-45EC-9D1F-5E457815094A}"/>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964740" y="2210871"/>
            <a:ext cx="6846371" cy="3904571"/>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88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02862"/>
            <a:ext cx="6677025" cy="1200329"/>
          </a:xfrm>
          <a:prstGeom prst="rect">
            <a:avLst/>
          </a:prstGeom>
          <a:noFill/>
        </p:spPr>
        <p:txBody>
          <a:bodyPr wrap="square">
            <a:spAutoFit/>
          </a:bodyPr>
          <a:lstStyle/>
          <a:p>
            <a:pPr lvl="0">
              <a:defRPr/>
            </a:pPr>
            <a:r>
              <a:rPr lang="en-CA" sz="2400" b="1" dirty="0">
                <a:solidFill>
                  <a:srgbClr val="1B1A5A"/>
                </a:solidFill>
                <a:latin typeface="Arial Narrow" panose="020B0606020202030204" pitchFamily="34" charset="0"/>
                <a:cs typeface="Aharoni" panose="02010803020104030203" pitchFamily="2" charset="-79"/>
              </a:rPr>
              <a:t>Guidelines For The Management Of Patients On Warfarin Or Direct Oral Anticoagulants (DOAC) Undergoing Endoscopic Procedures</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Veitch AM, </a:t>
            </a:r>
            <a:r>
              <a:rPr lang="en-CA" sz="900" dirty="0" err="1">
                <a:solidFill>
                  <a:prstClr val="white"/>
                </a:solidFill>
                <a:latin typeface="Arial Narrow" panose="020B0606020202030204" pitchFamily="34" charset="0"/>
                <a:cs typeface="Arial" pitchFamily="34" charset="0"/>
              </a:rPr>
              <a:t>Vanbiervliet</a:t>
            </a:r>
            <a:r>
              <a:rPr lang="en-CA" sz="900" dirty="0">
                <a:solidFill>
                  <a:prstClr val="white"/>
                </a:solidFill>
                <a:latin typeface="Arial Narrow" panose="020B0606020202030204" pitchFamily="34" charset="0"/>
                <a:cs typeface="Arial" pitchFamily="34" charset="0"/>
              </a:rPr>
              <a:t> G, </a:t>
            </a:r>
            <a:r>
              <a:rPr lang="en-CA" sz="900" dirty="0" err="1">
                <a:solidFill>
                  <a:prstClr val="white"/>
                </a:solidFill>
                <a:latin typeface="Arial Narrow" panose="020B0606020202030204" pitchFamily="34" charset="0"/>
                <a:cs typeface="Arial" pitchFamily="34" charset="0"/>
              </a:rPr>
              <a:t>Gershlick</a:t>
            </a:r>
            <a:r>
              <a:rPr lang="en-CA" sz="900" dirty="0">
                <a:solidFill>
                  <a:prstClr val="white"/>
                </a:solidFill>
                <a:latin typeface="Arial Narrow" panose="020B0606020202030204" pitchFamily="34" charset="0"/>
                <a:cs typeface="Arial" pitchFamily="34" charset="0"/>
              </a:rPr>
              <a:t> AH, et al Endoscopy in patients on antiplatelet or anticoagulant therapy, including direct oral anticoagulants: British Society of Gastroenterology (BSG) and European Society of Gastrointestinal Endoscopy (ESGE) guidelines Gut 2016;65:374-389.</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6" name="Rectangle 5">
            <a:extLst>
              <a:ext uri="{FF2B5EF4-FFF2-40B4-BE49-F238E27FC236}">
                <a16:creationId xmlns:a16="http://schemas.microsoft.com/office/drawing/2014/main" id="{5B8B2A02-4A94-42AE-A3A2-F065BAF21DE6}"/>
              </a:ext>
            </a:extLst>
          </p:cNvPr>
          <p:cNvSpPr/>
          <p:nvPr/>
        </p:nvSpPr>
        <p:spPr>
          <a:xfrm>
            <a:off x="51950" y="1518647"/>
            <a:ext cx="9092050" cy="646331"/>
          </a:xfrm>
          <a:prstGeom prst="rect">
            <a:avLst/>
          </a:prstGeom>
        </p:spPr>
        <p:txBody>
          <a:bodyPr wrap="square">
            <a:spAutoFit/>
          </a:bodyPr>
          <a:lstStyle/>
          <a:p>
            <a:pPr lvl="0" algn="ctr">
              <a:defRPr/>
            </a:pPr>
            <a:r>
              <a:rPr lang="en-CA" b="1" dirty="0">
                <a:solidFill>
                  <a:srgbClr val="356AC1"/>
                </a:solidFill>
                <a:latin typeface="Arial Narrow" panose="020B0606020202030204" pitchFamily="34" charset="0"/>
                <a:cs typeface="Aharoni" panose="02010803020104030203" pitchFamily="2" charset="-79"/>
              </a:rPr>
              <a:t>British Society Of Gastroenterology (BSG) &amp;</a:t>
            </a:r>
          </a:p>
          <a:p>
            <a:pPr lvl="0" algn="ctr">
              <a:defRPr/>
            </a:pPr>
            <a:r>
              <a:rPr lang="en-CA" b="1" dirty="0">
                <a:solidFill>
                  <a:srgbClr val="356AC1"/>
                </a:solidFill>
                <a:latin typeface="Arial Narrow" panose="020B0606020202030204" pitchFamily="34" charset="0"/>
                <a:cs typeface="Aharoni" panose="02010803020104030203" pitchFamily="2" charset="-79"/>
              </a:rPr>
              <a:t> European Society Of Gastrointestinal Endoscopy (ESGE) Guidelines</a:t>
            </a:r>
          </a:p>
        </p:txBody>
      </p:sp>
    </p:spTree>
    <p:extLst>
      <p:ext uri="{BB962C8B-B14F-4D97-AF65-F5344CB8AC3E}">
        <p14:creationId xmlns:p14="http://schemas.microsoft.com/office/powerpoint/2010/main" val="3497824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lvl="0">
              <a:defRPr/>
            </a:pPr>
            <a:r>
              <a:rPr lang="en-CA" sz="4000" b="1" dirty="0">
                <a:solidFill>
                  <a:srgbClr val="1B1A5A"/>
                </a:solidFill>
                <a:latin typeface="Arial Narrow" panose="020B0606020202030204" pitchFamily="34" charset="0"/>
                <a:cs typeface="Aharoni" panose="02010803020104030203" pitchFamily="2" charset="-79"/>
              </a:rPr>
              <a:t>Peri-Operative Guide</a:t>
            </a:r>
          </a:p>
        </p:txBody>
      </p:sp>
      <p:pic>
        <p:nvPicPr>
          <p:cNvPr id="3" name="Picture 2">
            <a:extLst>
              <a:ext uri="{FF2B5EF4-FFF2-40B4-BE49-F238E27FC236}">
                <a16:creationId xmlns:a16="http://schemas.microsoft.com/office/drawing/2014/main" id="{F8A3A4D3-BC2A-4D68-9A2D-2D0C10EA8EFC}"/>
              </a:ext>
            </a:extLst>
          </p:cNvPr>
          <p:cNvPicPr>
            <a:picLocks noChangeAspect="1"/>
          </p:cNvPicPr>
          <p:nvPr/>
        </p:nvPicPr>
        <p:blipFill>
          <a:blip r:embed="rId6"/>
          <a:stretch>
            <a:fillRect/>
          </a:stretch>
        </p:blipFill>
        <p:spPr>
          <a:xfrm>
            <a:off x="207627" y="1428133"/>
            <a:ext cx="8728745" cy="4593522"/>
          </a:xfrm>
          <a:prstGeom prst="rect">
            <a:avLst/>
          </a:prstGeom>
          <a:ln>
            <a:noFill/>
          </a:ln>
          <a:effectLst>
            <a:outerShdw blurRad="292100" dist="139700" dir="2700000" algn="tl" rotWithShape="0">
              <a:srgbClr val="333333">
                <a:alpha val="65000"/>
              </a:srgbClr>
            </a:outerShdw>
          </a:effectLst>
        </p:spPr>
      </p:pic>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sym typeface="Calibri" charset="0"/>
            </a:endParaRPr>
          </a:p>
        </p:txBody>
      </p:sp>
      <p:sp>
        <p:nvSpPr>
          <p:cNvPr id="17" name="TextBox 16">
            <a:extLst>
              <a:ext uri="{FF2B5EF4-FFF2-40B4-BE49-F238E27FC236}">
                <a16:creationId xmlns:a16="http://schemas.microsoft.com/office/drawing/2014/main" id="{FCA49FAC-EE65-4D91-A9FF-B9FFEC165B6B}"/>
              </a:ext>
            </a:extLst>
          </p:cNvPr>
          <p:cNvSpPr txBox="1"/>
          <p:nvPr/>
        </p:nvSpPr>
        <p:spPr>
          <a:xfrm>
            <a:off x="2000251" y="636326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ndParaRPr>
          </a:p>
        </p:txBody>
      </p:sp>
    </p:spTree>
    <p:extLst>
      <p:ext uri="{BB962C8B-B14F-4D97-AF65-F5344CB8AC3E}">
        <p14:creationId xmlns:p14="http://schemas.microsoft.com/office/powerpoint/2010/main" val="1326231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lvl="0">
              <a:defRPr/>
            </a:pPr>
            <a:r>
              <a:rPr lang="en-CA" sz="4000" b="1" dirty="0">
                <a:solidFill>
                  <a:srgbClr val="1B1A5A"/>
                </a:solidFill>
                <a:latin typeface="Arial Narrow" panose="020B0606020202030204" pitchFamily="34" charset="0"/>
                <a:cs typeface="Aharoni" panose="02010803020104030203" pitchFamily="2" charset="-79"/>
              </a:rPr>
              <a:t>Post-Operative Guide</a:t>
            </a:r>
          </a:p>
        </p:txBody>
      </p:sp>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sym typeface="Calibri" charset="0"/>
            </a:endParaRPr>
          </a:p>
        </p:txBody>
      </p:sp>
      <p:pic>
        <p:nvPicPr>
          <p:cNvPr id="6" name="Picture 5">
            <a:extLst>
              <a:ext uri="{FF2B5EF4-FFF2-40B4-BE49-F238E27FC236}">
                <a16:creationId xmlns:a16="http://schemas.microsoft.com/office/drawing/2014/main" id="{BA05903D-F4C1-475F-A61F-999F7679E3C4}"/>
              </a:ext>
            </a:extLst>
          </p:cNvPr>
          <p:cNvPicPr>
            <a:picLocks noChangeAspect="1"/>
          </p:cNvPicPr>
          <p:nvPr/>
        </p:nvPicPr>
        <p:blipFill>
          <a:blip r:embed="rId6"/>
          <a:stretch>
            <a:fillRect/>
          </a:stretch>
        </p:blipFill>
        <p:spPr>
          <a:xfrm>
            <a:off x="161925" y="1455649"/>
            <a:ext cx="8870449" cy="4499238"/>
          </a:xfrm>
          <a:prstGeom prst="rect">
            <a:avLst/>
          </a:prstGeom>
          <a:ln>
            <a:noFill/>
          </a:ln>
          <a:effectLst>
            <a:outerShdw blurRad="292100" dist="139700" dir="2700000" algn="tl" rotWithShape="0">
              <a:srgbClr val="333333">
                <a:alpha val="65000"/>
              </a:srgbClr>
            </a:outerShdw>
          </a:effectLst>
        </p:spPr>
      </p:pic>
      <p:pic>
        <p:nvPicPr>
          <p:cNvPr id="14" name="Graphic 13" descr="Share">
            <a:hlinkClick r:id="rId7" action="ppaction://hlinksldjump"/>
            <a:extLst>
              <a:ext uri="{FF2B5EF4-FFF2-40B4-BE49-F238E27FC236}">
                <a16:creationId xmlns:a16="http://schemas.microsoft.com/office/drawing/2014/main" id="{21379B04-8708-438D-A568-F71702B735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0065" y="6393401"/>
            <a:ext cx="388126" cy="388126"/>
          </a:xfrm>
          <a:prstGeom prst="rect">
            <a:avLst/>
          </a:prstGeom>
        </p:spPr>
      </p:pic>
    </p:spTree>
    <p:extLst>
      <p:ext uri="{BB962C8B-B14F-4D97-AF65-F5344CB8AC3E}">
        <p14:creationId xmlns:p14="http://schemas.microsoft.com/office/powerpoint/2010/main" val="499424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289718" y="1443133"/>
            <a:ext cx="5657390"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Norman is now on Dabigatran</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0F0"/>
              </a:buClr>
              <a:buFont typeface="Wingdings" panose="05000000000000000000" pitchFamily="2" charset="2"/>
              <a:buChar char="§"/>
            </a:pPr>
            <a:r>
              <a:rPr lang="en-CA" sz="2800" b="1" dirty="0">
                <a:solidFill>
                  <a:prstClr val="black"/>
                </a:solidFill>
                <a:latin typeface="Arial Narrow" panose="020B0606020202030204" pitchFamily="34" charset="0"/>
              </a:rPr>
              <a:t>He is having </a:t>
            </a:r>
            <a:r>
              <a:rPr lang="en-CA" sz="2800" b="1" dirty="0">
                <a:solidFill>
                  <a:srgbClr val="30C1D7"/>
                </a:solidFill>
                <a:latin typeface="Arial Narrow" panose="020B0606020202030204" pitchFamily="34" charset="0"/>
              </a:rPr>
              <a:t>Elective Cholecystectomy </a:t>
            </a:r>
            <a:r>
              <a:rPr lang="en-CA" sz="2800" b="1" dirty="0">
                <a:solidFill>
                  <a:prstClr val="black"/>
                </a:solidFill>
                <a:latin typeface="Arial Narrow" panose="020B0606020202030204" pitchFamily="34" charset="0"/>
              </a:rPr>
              <a:t>and wants to know what he is supposed to do about “his blood thinner</a:t>
            </a:r>
            <a:r>
              <a:rPr lang="en-CA" sz="2800" b="1" dirty="0">
                <a:solidFill>
                  <a:srgbClr val="30C1D7"/>
                </a:solidFill>
                <a:latin typeface="Arial Narrow" panose="020B0606020202030204" pitchFamily="34" charset="0"/>
              </a:rPr>
              <a:t>”  </a:t>
            </a:r>
            <a:r>
              <a:rPr lang="en-CA" sz="2800" b="1" dirty="0" err="1">
                <a:solidFill>
                  <a:srgbClr val="30C1D7"/>
                </a:solidFill>
                <a:latin typeface="Arial Narrow" panose="020B0606020202030204" pitchFamily="34" charset="0"/>
              </a:rPr>
              <a:t>Dabigitran</a:t>
            </a:r>
            <a:r>
              <a:rPr lang="en-CA" sz="2800" b="1" dirty="0">
                <a:solidFill>
                  <a:srgbClr val="30C1D7"/>
                </a:solidFill>
                <a:latin typeface="Arial Narrow" panose="020B0606020202030204" pitchFamily="34" charset="0"/>
              </a:rPr>
              <a:t> 150 mg BID</a:t>
            </a: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CA" sz="28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0" y="43086"/>
            <a:ext cx="6062067"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1    </a:t>
            </a:r>
            <a:r>
              <a:rPr kumimoji="0" lang="en-CA" sz="40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a:t>
            </a: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What If….</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642985" y="1188733"/>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Norman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4 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pic>
        <p:nvPicPr>
          <p:cNvPr id="12" name="Picture 11" descr="A person standing posing for the camera&#10;&#10;Description automatically generated">
            <a:extLst>
              <a:ext uri="{FF2B5EF4-FFF2-40B4-BE49-F238E27FC236}">
                <a16:creationId xmlns:a16="http://schemas.microsoft.com/office/drawing/2014/main" id="{91F22C91-6723-40AA-95C1-4253F45DB61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614" y="1445072"/>
            <a:ext cx="3637343" cy="5456014"/>
          </a:xfrm>
          <a:prstGeom prst="rect">
            <a:avLst/>
          </a:prstGeom>
        </p:spPr>
      </p:pic>
    </p:spTree>
    <p:extLst>
      <p:ext uri="{BB962C8B-B14F-4D97-AF65-F5344CB8AC3E}">
        <p14:creationId xmlns:p14="http://schemas.microsoft.com/office/powerpoint/2010/main" val="384441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176140"/>
            <a:ext cx="7667625" cy="1261884"/>
          </a:xfrm>
          <a:prstGeom prst="rect">
            <a:avLst/>
          </a:prstGeom>
        </p:spPr>
        <p:txBody>
          <a:bodyPr wrap="square">
            <a:spAutoFit/>
          </a:bodyPr>
          <a:lstStyle/>
          <a:p>
            <a:pPr lvl="0" algn="ctr">
              <a:defRPr/>
            </a:pPr>
            <a: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is Norman’s Bleeding Risk for</a:t>
            </a:r>
            <a:b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br>
            <a:r>
              <a:rPr lang="en-CA" sz="2800" b="1" dirty="0">
                <a:solidFill>
                  <a:prstClr val="white"/>
                </a:solidFill>
                <a:latin typeface="Arial Narrow" panose="020B0606020202030204" pitchFamily="34" charset="0"/>
                <a:cs typeface="Candara"/>
              </a:rPr>
              <a:t>Elective Cholecystectomy ?</a:t>
            </a:r>
          </a:p>
          <a:p>
            <a:pPr lvl="0" algn="ctr">
              <a:defRPr/>
            </a:pPr>
            <a:r>
              <a:rPr kumimoji="0" lang="en-CA" sz="20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rPr>
              <a:t>Rx: </a:t>
            </a:r>
            <a:r>
              <a:rPr lang="en-CA" sz="2000" b="1" dirty="0">
                <a:solidFill>
                  <a:srgbClr val="DCF4F8"/>
                </a:solidFill>
                <a:latin typeface="Arial Narrow" panose="020B0606020202030204" pitchFamily="34" charset="0"/>
                <a:cs typeface="Candara"/>
              </a:rPr>
              <a:t>Dabigatran 150 mg BID</a:t>
            </a:r>
            <a:endParaRPr kumimoji="0" lang="en-CA" sz="20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2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Low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Moderate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High Risk</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2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4" end="4"/>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a:t>
            </a:r>
            <a:endParaRPr lang="en-US" sz="4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2019461"/>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Assess and stratify bleeding risk in patients with AF undergoing different procedures to guide treatment </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56275"/>
            <a:ext cx="9144000" cy="1188720"/>
          </a:xfrm>
          <a:prstGeom prst="rect">
            <a:avLst/>
          </a:prstGeom>
          <a:solidFill>
            <a:srgbClr val="254A87"/>
          </a:solidFill>
        </p:spPr>
        <p:txBody>
          <a:bodyPr wrap="square" rtlCol="0">
            <a:spAutoFit/>
          </a:bodyPr>
          <a:lstStyle/>
          <a:p>
            <a:endParaRPr lang="en-US" dirty="0"/>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83429"/>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a:t>
            </a:r>
            <a:endParaRPr lang="en-US" sz="4400" b="1" dirty="0">
              <a:latin typeface="Arial Narrow" panose="020B0606020202030204" pitchFamily="34" charset="0"/>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45918" y="3320570"/>
            <a:ext cx="6993522" cy="1015663"/>
          </a:xfrm>
          <a:prstGeom prst="rect">
            <a:avLst/>
          </a:prstGeom>
          <a:noFill/>
        </p:spPr>
        <p:txBody>
          <a:bodyPr wrap="square" rtlCol="0">
            <a:spAutoFit/>
          </a:bodyPr>
          <a:lstStyle/>
          <a:p>
            <a:r>
              <a:rPr lang="en-CA" sz="2000" b="1">
                <a:solidFill>
                  <a:schemeClr val="bg1"/>
                </a:solidFill>
                <a:latin typeface="Arial Narrow" panose="020B0606020202030204" pitchFamily="34" charset="0"/>
              </a:rPr>
              <a:t>Explain </a:t>
            </a:r>
            <a:r>
              <a:rPr lang="en-CA" sz="2000" b="1" dirty="0">
                <a:solidFill>
                  <a:schemeClr val="bg1"/>
                </a:solidFill>
                <a:latin typeface="Arial Narrow" panose="020B0606020202030204" pitchFamily="34" charset="0"/>
              </a:rPr>
              <a:t>the challenges in bleeding management and stopping/restarting DOACs for a procedure and be familiar with current recommendations</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188720"/>
          </a:xfrm>
          <a:prstGeom prst="rect">
            <a:avLst/>
          </a:prstGeom>
          <a:solidFill>
            <a:srgbClr val="254A87"/>
          </a:solidFill>
        </p:spPr>
        <p:txBody>
          <a:bodyPr wrap="square" rtlCol="0">
            <a:spAutoFit/>
          </a:bodyPr>
          <a:lstStyle/>
          <a:p>
            <a:endParaRPr lang="en-US" dirty="0"/>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891998"/>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III</a:t>
            </a:r>
            <a:endParaRPr lang="en-US" sz="4400" b="1" dirty="0">
              <a:latin typeface="Arial Narrow" panose="020B0606020202030204" pitchFamily="34" charset="0"/>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985773"/>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Implement best evidence and guidelines for pre, peri, and post procedure DOAC management</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Upon completion of this activity, participants should be able to:</a:t>
            </a:r>
            <a:b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33131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Surgical Procedures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226041C-D471-412C-AC8E-FF4B59932185}"/>
              </a:ext>
            </a:extLst>
          </p:cNvPr>
          <p:cNvPicPr>
            <a:picLocks noChangeAspect="1"/>
          </p:cNvPicPr>
          <p:nvPr/>
        </p:nvPicPr>
        <p:blipFill>
          <a:blip r:embed="rId6"/>
          <a:stretch>
            <a:fillRect/>
          </a:stretch>
        </p:blipFill>
        <p:spPr>
          <a:xfrm>
            <a:off x="555408" y="1334002"/>
            <a:ext cx="7951740" cy="4712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8679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638300" y="1161322"/>
            <a:ext cx="6546350" cy="1292662"/>
          </a:xfrm>
          <a:prstGeom prst="rect">
            <a:avLst/>
          </a:prstGeom>
        </p:spPr>
        <p:txBody>
          <a:bodyPr wrap="square">
            <a:spAutoFit/>
          </a:bodyPr>
          <a:lstStyle/>
          <a:p>
            <a:pPr lvl="0" algn="ctr">
              <a:defRPr/>
            </a:pPr>
            <a:r>
              <a:rPr kumimoji="0" lang="en-CA" sz="2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would you advise Norman to do about to do about </a:t>
            </a:r>
            <a:r>
              <a:rPr lang="en-CA" sz="2600" b="1" dirty="0">
                <a:solidFill>
                  <a:prstClr val="white">
                    <a:lumMod val="95000"/>
                  </a:prstClr>
                </a:solidFill>
                <a:latin typeface="Arial Narrow" panose="020B0606020202030204" pitchFamily="34" charset="0"/>
                <a:cs typeface="Candara"/>
              </a:rPr>
              <a:t>his Dabigatran for his Elective Cholecystectomy?</a:t>
            </a:r>
            <a:endParaRPr kumimoji="0" lang="en-CA" sz="2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his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Dabigitran</a:t>
            </a:r>
            <a:endPar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Suspend the dose on the day of surgery (take it after the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2 doses of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Dabigitran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(i.e. last dose day -2)</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4 doses of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Dabigitran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(i.e. last dose day -3)</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Dabigitran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5 days pre-operatively</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31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5" end="5"/>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Practice Recommendations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a14="http://schemas.microsoft.com/office/drawing/2010/main" xmlns="">
                <a:solidFill>
                  <a:srgbClr val="FFFFFF"/>
                </a:solidFill>
              </a14:hiddenFill>
            </a:ext>
          </a:extLst>
        </p:spPr>
      </p:pic>
      <p:sp>
        <p:nvSpPr>
          <p:cNvPr id="24" name="TextBox 23">
            <a:extLst>
              <a:ext uri="{FF2B5EF4-FFF2-40B4-BE49-F238E27FC236}">
                <a16:creationId xmlns:a16="http://schemas.microsoft.com/office/drawing/2014/main" id="{4307342D-28B2-4B83-8529-A692AA9DAE4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recommend that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the interruption of anticoagulant therapy </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 a patient with AF/AFL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will be necessary</a:t>
            </a:r>
            <a:r>
              <a:rPr kumimoji="0" lang="en-CA" sz="2400" b="0"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for most procedures with an intermediate or high risk of major bleeding </a:t>
            </a:r>
          </a:p>
        </p:txBody>
      </p:sp>
      <p:sp>
        <p:nvSpPr>
          <p:cNvPr id="13" name="TextBox 12">
            <a:extLst>
              <a:ext uri="{FF2B5EF4-FFF2-40B4-BE49-F238E27FC236}">
                <a16:creationId xmlns:a16="http://schemas.microsoft.com/office/drawing/2014/main" id="{3E788195-386F-4ED7-AF98-6310D0C4FC48}"/>
              </a:ext>
            </a:extLst>
          </p:cNvPr>
          <p:cNvSpPr txBox="1"/>
          <p:nvPr/>
        </p:nvSpPr>
        <p:spPr>
          <a:xfrm>
            <a:off x="212576" y="541105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 name="Rectangle 1">
            <a:extLst>
              <a:ext uri="{FF2B5EF4-FFF2-40B4-BE49-F238E27FC236}">
                <a16:creationId xmlns:a16="http://schemas.microsoft.com/office/drawing/2014/main" id="{2F4A4725-E881-4559-818D-0764AAF1200F}"/>
              </a:ext>
            </a:extLst>
          </p:cNvPr>
          <p:cNvSpPr/>
          <p:nvPr/>
        </p:nvSpPr>
        <p:spPr>
          <a:xfrm>
            <a:off x="2800542" y="5041174"/>
            <a:ext cx="38667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1892894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Peri-Operative Guide</a:t>
            </a:r>
          </a:p>
        </p:txBody>
      </p:sp>
      <p:pic>
        <p:nvPicPr>
          <p:cNvPr id="3" name="Picture 2">
            <a:extLst>
              <a:ext uri="{FF2B5EF4-FFF2-40B4-BE49-F238E27FC236}">
                <a16:creationId xmlns:a16="http://schemas.microsoft.com/office/drawing/2014/main" id="{F8A3A4D3-BC2A-4D68-9A2D-2D0C10EA8EFC}"/>
              </a:ext>
            </a:extLst>
          </p:cNvPr>
          <p:cNvPicPr>
            <a:picLocks noChangeAspect="1"/>
          </p:cNvPicPr>
          <p:nvPr/>
        </p:nvPicPr>
        <p:blipFill>
          <a:blip r:embed="rId6"/>
          <a:stretch>
            <a:fillRect/>
          </a:stretch>
        </p:blipFill>
        <p:spPr>
          <a:xfrm>
            <a:off x="207627" y="1428133"/>
            <a:ext cx="8728745" cy="4593522"/>
          </a:xfrm>
          <a:prstGeom prst="rect">
            <a:avLst/>
          </a:prstGeom>
          <a:ln>
            <a:noFill/>
          </a:ln>
          <a:effectLst>
            <a:outerShdw blurRad="292100" dist="139700" dir="2700000" algn="tl" rotWithShape="0">
              <a:srgbClr val="333333">
                <a:alpha val="65000"/>
              </a:srgbClr>
            </a:outerShdw>
          </a:effectLst>
        </p:spPr>
      </p:pic>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17" name="TextBox 16">
            <a:extLst>
              <a:ext uri="{FF2B5EF4-FFF2-40B4-BE49-F238E27FC236}">
                <a16:creationId xmlns:a16="http://schemas.microsoft.com/office/drawing/2014/main" id="{FCA49FAC-EE65-4D91-A9FF-B9FFEC165B6B}"/>
              </a:ext>
            </a:extLst>
          </p:cNvPr>
          <p:cNvSpPr txBox="1"/>
          <p:nvPr/>
        </p:nvSpPr>
        <p:spPr>
          <a:xfrm>
            <a:off x="2000251" y="636326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909589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Post-Operative Guide</a:t>
            </a:r>
          </a:p>
        </p:txBody>
      </p:sp>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pic>
        <p:nvPicPr>
          <p:cNvPr id="6" name="Picture 5">
            <a:extLst>
              <a:ext uri="{FF2B5EF4-FFF2-40B4-BE49-F238E27FC236}">
                <a16:creationId xmlns:a16="http://schemas.microsoft.com/office/drawing/2014/main" id="{BA05903D-F4C1-475F-A61F-999F7679E3C4}"/>
              </a:ext>
            </a:extLst>
          </p:cNvPr>
          <p:cNvPicPr>
            <a:picLocks noChangeAspect="1"/>
          </p:cNvPicPr>
          <p:nvPr/>
        </p:nvPicPr>
        <p:blipFill>
          <a:blip r:embed="rId6"/>
          <a:stretch>
            <a:fillRect/>
          </a:stretch>
        </p:blipFill>
        <p:spPr>
          <a:xfrm>
            <a:off x="161925" y="1455649"/>
            <a:ext cx="8870449" cy="4499238"/>
          </a:xfrm>
          <a:prstGeom prst="rect">
            <a:avLst/>
          </a:prstGeom>
          <a:ln>
            <a:noFill/>
          </a:ln>
          <a:effectLst>
            <a:outerShdw blurRad="292100" dist="139700" dir="2700000" algn="tl" rotWithShape="0">
              <a:srgbClr val="333333">
                <a:alpha val="65000"/>
              </a:srgbClr>
            </a:outerShdw>
          </a:effectLst>
        </p:spPr>
      </p:pic>
      <p:pic>
        <p:nvPicPr>
          <p:cNvPr id="10" name="Graphic 9" descr="Share">
            <a:hlinkClick r:id="rId7" action="ppaction://hlinksldjump"/>
            <a:extLst>
              <a:ext uri="{FF2B5EF4-FFF2-40B4-BE49-F238E27FC236}">
                <a16:creationId xmlns:a16="http://schemas.microsoft.com/office/drawing/2014/main" id="{F0D6D6DA-0DAE-4032-BF03-95E5C90657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0065" y="6393401"/>
            <a:ext cx="388126" cy="388126"/>
          </a:xfrm>
          <a:prstGeom prst="rect">
            <a:avLst/>
          </a:prstGeom>
        </p:spPr>
      </p:pic>
    </p:spTree>
    <p:extLst>
      <p:ext uri="{BB962C8B-B14F-4D97-AF65-F5344CB8AC3E}">
        <p14:creationId xmlns:p14="http://schemas.microsoft.com/office/powerpoint/2010/main" val="2697536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289718" y="1443133"/>
            <a:ext cx="5657390" cy="39703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Norman is now on </a:t>
            </a:r>
            <a:r>
              <a:rPr kumimoji="0" lang="en-CA" sz="2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Edoxaban</a:t>
            </a: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0F0"/>
              </a:buClr>
              <a:buFont typeface="Wingdings" panose="05000000000000000000" pitchFamily="2" charset="2"/>
              <a:buChar cha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He requires a </a:t>
            </a:r>
            <a:r>
              <a:rPr lang="en-CA" sz="2800" b="1" dirty="0">
                <a:solidFill>
                  <a:srgbClr val="30C1D7"/>
                </a:solidFill>
                <a:latin typeface="Arial Narrow" panose="020B0606020202030204" pitchFamily="34" charset="0"/>
              </a:rPr>
              <a:t>Radical Prostatectomy for Prostate Cancer </a:t>
            </a: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and wants to know what he is supposed to do about “his blood thinner” </a:t>
            </a:r>
            <a:r>
              <a:rPr kumimoji="0" lang="en-CA" sz="2800" b="1" i="0" u="none" strike="noStrike" kern="1200" cap="none" spc="0" normalizeH="0" baseline="0" noProof="0" dirty="0" err="1">
                <a:ln>
                  <a:noFill/>
                </a:ln>
                <a:solidFill>
                  <a:srgbClr val="30C1D7"/>
                </a:solidFill>
                <a:effectLst/>
                <a:uLnTx/>
                <a:uFillTx/>
                <a:latin typeface="Arial Narrow" panose="020B0606020202030204" pitchFamily="34" charset="0"/>
                <a:ea typeface="+mn-ea"/>
                <a:cs typeface="+mn-cs"/>
              </a:rPr>
              <a:t>Edoxaban</a:t>
            </a:r>
            <a:r>
              <a:rPr kumimoji="0" lang="en-CA" sz="28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mn-cs"/>
              </a:rPr>
              <a:t> 60 mg OD</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0" y="43086"/>
            <a:ext cx="6062067"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1    </a:t>
            </a:r>
            <a:r>
              <a:rPr kumimoji="0" lang="en-CA" sz="40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a:t>
            </a: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What If….</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642985" y="1188733"/>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Norman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4 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pic>
        <p:nvPicPr>
          <p:cNvPr id="12" name="Picture 11" descr="A person standing posing for the camera&#10;&#10;Description automatically generated">
            <a:extLst>
              <a:ext uri="{FF2B5EF4-FFF2-40B4-BE49-F238E27FC236}">
                <a16:creationId xmlns:a16="http://schemas.microsoft.com/office/drawing/2014/main" id="{91F22C91-6723-40AA-95C1-4253F45DB61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614" y="1445072"/>
            <a:ext cx="3637343" cy="5456014"/>
          </a:xfrm>
          <a:prstGeom prst="rect">
            <a:avLst/>
          </a:prstGeom>
        </p:spPr>
      </p:pic>
    </p:spTree>
    <p:extLst>
      <p:ext uri="{BB962C8B-B14F-4D97-AF65-F5344CB8AC3E}">
        <p14:creationId xmlns:p14="http://schemas.microsoft.com/office/powerpoint/2010/main" val="8607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176140"/>
            <a:ext cx="7667625" cy="1261884"/>
          </a:xfrm>
          <a:prstGeom prst="rect">
            <a:avLst/>
          </a:prstGeom>
        </p:spPr>
        <p:txBody>
          <a:bodyPr wrap="square">
            <a:spAutoFit/>
          </a:bodyPr>
          <a:lstStyle/>
          <a:p>
            <a:pPr lvl="0" algn="ctr">
              <a:defRPr/>
            </a:pPr>
            <a: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is Norman’s Bleeding Risk for</a:t>
            </a:r>
            <a:b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br>
            <a:r>
              <a:rPr lang="en-CA" sz="2800" b="1" dirty="0">
                <a:solidFill>
                  <a:prstClr val="white"/>
                </a:solidFill>
                <a:latin typeface="Arial Narrow" panose="020B0606020202030204" pitchFamily="34" charset="0"/>
                <a:cs typeface="Candara"/>
              </a:rPr>
              <a:t>Radical Prostatectomy for Prostate Cancer?</a:t>
            </a:r>
            <a:endPar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rPr>
              <a:t>Rx: </a:t>
            </a:r>
            <a:r>
              <a:rPr kumimoji="0" lang="en-CA" sz="2000" b="1" i="0" u="none" strike="noStrike" kern="1200" cap="none" spc="0" normalizeH="0" baseline="0" noProof="0" dirty="0" err="1">
                <a:ln>
                  <a:noFill/>
                </a:ln>
                <a:solidFill>
                  <a:srgbClr val="DCF4F8"/>
                </a:solidFill>
                <a:effectLst/>
                <a:uLnTx/>
                <a:uFillTx/>
                <a:latin typeface="Arial Narrow" panose="020B0606020202030204" pitchFamily="34" charset="0"/>
                <a:ea typeface="+mn-ea"/>
                <a:cs typeface="Candara"/>
              </a:rPr>
              <a:t>Edoxaban</a:t>
            </a:r>
            <a:r>
              <a:rPr kumimoji="0" lang="en-CA" sz="20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rPr>
              <a:t> 60 mg OD</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2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Low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Moderate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High Risk</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25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5" end="5"/>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Surgical Procedures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0AD0707-D85A-4671-AF44-09E63D7A3CF0}"/>
              </a:ext>
            </a:extLst>
          </p:cNvPr>
          <p:cNvPicPr>
            <a:picLocks noChangeAspect="1"/>
          </p:cNvPicPr>
          <p:nvPr/>
        </p:nvPicPr>
        <p:blipFill>
          <a:blip r:embed="rId6"/>
          <a:stretch>
            <a:fillRect/>
          </a:stretch>
        </p:blipFill>
        <p:spPr>
          <a:xfrm>
            <a:off x="639247" y="1294877"/>
            <a:ext cx="7865505" cy="46614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7723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638300" y="1161322"/>
            <a:ext cx="6546350" cy="1292662"/>
          </a:xfrm>
          <a:prstGeom prst="rect">
            <a:avLst/>
          </a:prstGeom>
        </p:spPr>
        <p:txBody>
          <a:bodyPr wrap="square">
            <a:spAutoFit/>
          </a:bodyPr>
          <a:lstStyle/>
          <a:p>
            <a:pPr lvl="0" algn="ctr">
              <a:defRPr/>
            </a:pPr>
            <a:r>
              <a:rPr kumimoji="0" lang="en-CA" sz="2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would you advise Norman to do about to do about his </a:t>
            </a:r>
            <a:r>
              <a:rPr kumimoji="0" lang="en-CA" sz="2600" b="1" i="0" u="none" strike="noStrike" kern="1200" cap="none" spc="0" normalizeH="0" baseline="0" noProof="0" dirty="0" err="1">
                <a:ln>
                  <a:noFill/>
                </a:ln>
                <a:solidFill>
                  <a:prstClr val="white">
                    <a:lumMod val="95000"/>
                  </a:prstClr>
                </a:solidFill>
                <a:effectLst/>
                <a:uLnTx/>
                <a:uFillTx/>
                <a:latin typeface="Arial Narrow" panose="020B0606020202030204" pitchFamily="34" charset="0"/>
                <a:ea typeface="+mn-ea"/>
                <a:cs typeface="Candara"/>
              </a:rPr>
              <a:t>Edoxaban</a:t>
            </a:r>
            <a:r>
              <a:rPr kumimoji="0" lang="en-CA" sz="2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 for his </a:t>
            </a:r>
            <a:r>
              <a:rPr lang="en-CA" sz="2600" b="1" dirty="0">
                <a:solidFill>
                  <a:prstClr val="white">
                    <a:lumMod val="95000"/>
                  </a:prstClr>
                </a:solidFill>
                <a:latin typeface="Arial Narrow" panose="020B0606020202030204" pitchFamily="34" charset="0"/>
                <a:cs typeface="Candara"/>
              </a:rPr>
              <a:t>Radical Prostatectomy for Prostate Cancer?</a:t>
            </a:r>
            <a:endParaRPr kumimoji="0" lang="en-CA" sz="2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his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Suspend the dose on the day of surgery (take it after the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1 dose of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(i.e. last dose day -2)</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2 doses of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(i.e. last dose day -3)</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5 days pre-operatively</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44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6" end="6"/>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Practice Recommendations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a14="http://schemas.microsoft.com/office/drawing/2010/main" xmlns="">
                <a:solidFill>
                  <a:srgbClr val="FFFFFF"/>
                </a:solidFill>
              </a14:hiddenFill>
            </a:ext>
          </a:extLst>
        </p:spPr>
      </p:pic>
      <p:sp>
        <p:nvSpPr>
          <p:cNvPr id="24" name="TextBox 23">
            <a:extLst>
              <a:ext uri="{FF2B5EF4-FFF2-40B4-BE49-F238E27FC236}">
                <a16:creationId xmlns:a16="http://schemas.microsoft.com/office/drawing/2014/main" id="{4307342D-28B2-4B83-8529-A692AA9DAE4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recommend that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the interruption of anticoagulant therapy </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 a patient with AF/AFL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will be necessary</a:t>
            </a:r>
            <a:r>
              <a:rPr kumimoji="0" lang="en-CA" sz="2400" b="0"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for most procedures with an intermediate or high risk of major bleeding </a:t>
            </a:r>
          </a:p>
        </p:txBody>
      </p:sp>
      <p:sp>
        <p:nvSpPr>
          <p:cNvPr id="13" name="TextBox 12">
            <a:extLst>
              <a:ext uri="{FF2B5EF4-FFF2-40B4-BE49-F238E27FC236}">
                <a16:creationId xmlns:a16="http://schemas.microsoft.com/office/drawing/2014/main" id="{3E788195-386F-4ED7-AF98-6310D0C4FC48}"/>
              </a:ext>
            </a:extLst>
          </p:cNvPr>
          <p:cNvSpPr txBox="1"/>
          <p:nvPr/>
        </p:nvSpPr>
        <p:spPr>
          <a:xfrm>
            <a:off x="212576" y="541105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 name="Rectangle 1">
            <a:extLst>
              <a:ext uri="{FF2B5EF4-FFF2-40B4-BE49-F238E27FC236}">
                <a16:creationId xmlns:a16="http://schemas.microsoft.com/office/drawing/2014/main" id="{2F4A4725-E881-4559-818D-0764AAF1200F}"/>
              </a:ext>
            </a:extLst>
          </p:cNvPr>
          <p:cNvSpPr/>
          <p:nvPr/>
        </p:nvSpPr>
        <p:spPr>
          <a:xfrm>
            <a:off x="2800542" y="5041174"/>
            <a:ext cx="38667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778991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1</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Norman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pic>
        <p:nvPicPr>
          <p:cNvPr id="15" name="Picture 14" descr="A person standing posing for the camera&#10;&#10;Description automatically generated">
            <a:extLst>
              <a:ext uri="{FF2B5EF4-FFF2-40B4-BE49-F238E27FC236}">
                <a16:creationId xmlns:a16="http://schemas.microsoft.com/office/drawing/2014/main" id="{07CCA058-5224-4CC7-962A-2510E9C3AF7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401987"/>
            <a:ext cx="3637343" cy="5456014"/>
          </a:xfrm>
          <a:prstGeom prst="rect">
            <a:avLst/>
          </a:prstGeom>
        </p:spPr>
      </p:pic>
      <p:pic>
        <p:nvPicPr>
          <p:cNvPr id="6" name="Picture 5">
            <a:extLst>
              <a:ext uri="{FF2B5EF4-FFF2-40B4-BE49-F238E27FC236}">
                <a16:creationId xmlns:a16="http://schemas.microsoft.com/office/drawing/2014/main" id="{54B54D42-8CA1-47D9-BC90-56FAFD4D5EE9}"/>
              </a:ext>
            </a:extLst>
          </p:cNvPr>
          <p:cNvPicPr>
            <a:picLocks noChangeAspect="1"/>
          </p:cNvPicPr>
          <p:nvPr/>
        </p:nvPicPr>
        <p:blipFill>
          <a:blip r:embed="rId7"/>
          <a:stretch>
            <a:fillRect/>
          </a:stretch>
        </p:blipFill>
        <p:spPr>
          <a:xfrm>
            <a:off x="3195263" y="1021089"/>
            <a:ext cx="5948737" cy="1737081"/>
          </a:xfrm>
          <a:prstGeom prst="rect">
            <a:avLst/>
          </a:prstGeom>
        </p:spPr>
      </p:pic>
      <p:pic>
        <p:nvPicPr>
          <p:cNvPr id="7" name="Picture 6">
            <a:extLst>
              <a:ext uri="{FF2B5EF4-FFF2-40B4-BE49-F238E27FC236}">
                <a16:creationId xmlns:a16="http://schemas.microsoft.com/office/drawing/2014/main" id="{BAC10FE9-025F-4BBD-9047-7A085488F9FC}"/>
              </a:ext>
            </a:extLst>
          </p:cNvPr>
          <p:cNvPicPr>
            <a:picLocks noChangeAspect="1"/>
          </p:cNvPicPr>
          <p:nvPr/>
        </p:nvPicPr>
        <p:blipFill>
          <a:blip r:embed="rId8"/>
          <a:stretch>
            <a:fillRect/>
          </a:stretch>
        </p:blipFill>
        <p:spPr>
          <a:xfrm>
            <a:off x="3195263" y="2883905"/>
            <a:ext cx="6206266" cy="1920406"/>
          </a:xfrm>
          <a:prstGeom prst="rect">
            <a:avLst/>
          </a:prstGeom>
        </p:spPr>
      </p:pic>
      <p:pic>
        <p:nvPicPr>
          <p:cNvPr id="8" name="Picture 7">
            <a:extLst>
              <a:ext uri="{FF2B5EF4-FFF2-40B4-BE49-F238E27FC236}">
                <a16:creationId xmlns:a16="http://schemas.microsoft.com/office/drawing/2014/main" id="{98F236DF-9ED3-4A57-A7DE-F1661186663C}"/>
              </a:ext>
            </a:extLst>
          </p:cNvPr>
          <p:cNvPicPr>
            <a:picLocks noChangeAspect="1"/>
          </p:cNvPicPr>
          <p:nvPr/>
        </p:nvPicPr>
        <p:blipFill>
          <a:blip r:embed="rId9"/>
          <a:stretch>
            <a:fillRect/>
          </a:stretch>
        </p:blipFill>
        <p:spPr>
          <a:xfrm>
            <a:off x="3194526" y="4932253"/>
            <a:ext cx="5950212" cy="2036240"/>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Peri-Operative Guide</a:t>
            </a:r>
          </a:p>
        </p:txBody>
      </p:sp>
      <p:pic>
        <p:nvPicPr>
          <p:cNvPr id="3" name="Picture 2">
            <a:extLst>
              <a:ext uri="{FF2B5EF4-FFF2-40B4-BE49-F238E27FC236}">
                <a16:creationId xmlns:a16="http://schemas.microsoft.com/office/drawing/2014/main" id="{F8A3A4D3-BC2A-4D68-9A2D-2D0C10EA8EFC}"/>
              </a:ext>
            </a:extLst>
          </p:cNvPr>
          <p:cNvPicPr>
            <a:picLocks noChangeAspect="1"/>
          </p:cNvPicPr>
          <p:nvPr/>
        </p:nvPicPr>
        <p:blipFill>
          <a:blip r:embed="rId6"/>
          <a:stretch>
            <a:fillRect/>
          </a:stretch>
        </p:blipFill>
        <p:spPr>
          <a:xfrm>
            <a:off x="207627" y="1428133"/>
            <a:ext cx="8728745" cy="4593522"/>
          </a:xfrm>
          <a:prstGeom prst="rect">
            <a:avLst/>
          </a:prstGeom>
          <a:ln>
            <a:noFill/>
          </a:ln>
          <a:effectLst>
            <a:outerShdw blurRad="292100" dist="139700" dir="2700000" algn="tl" rotWithShape="0">
              <a:srgbClr val="333333">
                <a:alpha val="65000"/>
              </a:srgbClr>
            </a:outerShdw>
          </a:effectLst>
        </p:spPr>
      </p:pic>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17" name="TextBox 16">
            <a:extLst>
              <a:ext uri="{FF2B5EF4-FFF2-40B4-BE49-F238E27FC236}">
                <a16:creationId xmlns:a16="http://schemas.microsoft.com/office/drawing/2014/main" id="{FCA49FAC-EE65-4D91-A9FF-B9FFEC165B6B}"/>
              </a:ext>
            </a:extLst>
          </p:cNvPr>
          <p:cNvSpPr txBox="1"/>
          <p:nvPr/>
        </p:nvSpPr>
        <p:spPr>
          <a:xfrm>
            <a:off x="2000251" y="636326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792340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Post-Operative Guide</a:t>
            </a:r>
          </a:p>
        </p:txBody>
      </p:sp>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pic>
        <p:nvPicPr>
          <p:cNvPr id="6" name="Picture 5">
            <a:extLst>
              <a:ext uri="{FF2B5EF4-FFF2-40B4-BE49-F238E27FC236}">
                <a16:creationId xmlns:a16="http://schemas.microsoft.com/office/drawing/2014/main" id="{BA05903D-F4C1-475F-A61F-999F7679E3C4}"/>
              </a:ext>
            </a:extLst>
          </p:cNvPr>
          <p:cNvPicPr>
            <a:picLocks noChangeAspect="1"/>
          </p:cNvPicPr>
          <p:nvPr/>
        </p:nvPicPr>
        <p:blipFill>
          <a:blip r:embed="rId6"/>
          <a:stretch>
            <a:fillRect/>
          </a:stretch>
        </p:blipFill>
        <p:spPr>
          <a:xfrm>
            <a:off x="161925" y="1455649"/>
            <a:ext cx="8870449" cy="4499238"/>
          </a:xfrm>
          <a:prstGeom prst="rect">
            <a:avLst/>
          </a:prstGeom>
          <a:ln>
            <a:noFill/>
          </a:ln>
          <a:effectLst>
            <a:outerShdw blurRad="292100" dist="139700" dir="2700000" algn="tl" rotWithShape="0">
              <a:srgbClr val="333333">
                <a:alpha val="65000"/>
              </a:srgbClr>
            </a:outerShdw>
          </a:effectLst>
        </p:spPr>
      </p:pic>
      <p:pic>
        <p:nvPicPr>
          <p:cNvPr id="10" name="Graphic 9" descr="Share">
            <a:hlinkClick r:id="rId7" action="ppaction://hlinksldjump"/>
            <a:extLst>
              <a:ext uri="{FF2B5EF4-FFF2-40B4-BE49-F238E27FC236}">
                <a16:creationId xmlns:a16="http://schemas.microsoft.com/office/drawing/2014/main" id="{7794506E-FAEA-4E97-BE90-C90CD1C49A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0065" y="6393401"/>
            <a:ext cx="388126" cy="388126"/>
          </a:xfrm>
          <a:prstGeom prst="rect">
            <a:avLst/>
          </a:prstGeom>
        </p:spPr>
      </p:pic>
    </p:spTree>
    <p:extLst>
      <p:ext uri="{BB962C8B-B14F-4D97-AF65-F5344CB8AC3E}">
        <p14:creationId xmlns:p14="http://schemas.microsoft.com/office/powerpoint/2010/main" val="924470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325187" y="1283869"/>
            <a:ext cx="5657390" cy="415498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rPr>
              <a:t>Norman is now 81 years old and is on reduced dose Apixaban</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lvl="0" indent="-342900">
              <a:buClr>
                <a:srgbClr val="00B0F0"/>
              </a:buClr>
              <a:buFont typeface="Wingdings" panose="05000000000000000000" pitchFamily="2" charset="2"/>
              <a:buChar cha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rPr>
              <a:t>He requires an </a:t>
            </a:r>
            <a:r>
              <a:rPr lang="en-CA" sz="2400" b="1" dirty="0">
                <a:solidFill>
                  <a:srgbClr val="30C1D7"/>
                </a:solidFill>
                <a:latin typeface="Arial Narrow" panose="020B0606020202030204" pitchFamily="34" charset="0"/>
              </a:rPr>
              <a:t>AAA repair.</a:t>
            </a:r>
          </a:p>
          <a:p>
            <a:pPr marL="342900" lvl="0" indent="-342900">
              <a:buClr>
                <a:srgbClr val="00B0F0"/>
              </a:buClr>
              <a:buFont typeface="Wingdings" panose="05000000000000000000" pitchFamily="2" charset="2"/>
              <a:buChar char="§"/>
            </a:pPr>
            <a:endPar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ndParaRPr>
          </a:p>
          <a:p>
            <a:pPr marL="342900" lvl="0" indent="-342900">
              <a:buClr>
                <a:srgbClr val="00B0F0"/>
              </a:buClr>
              <a:buFont typeface="Wingdings" panose="05000000000000000000" pitchFamily="2" charset="2"/>
              <a:buChar char="§"/>
            </a:pPr>
            <a:r>
              <a:rPr lang="en-CA" sz="2400" b="1" dirty="0">
                <a:solidFill>
                  <a:prstClr val="black"/>
                </a:solidFill>
                <a:latin typeface="Arial Narrow" panose="020B0606020202030204" pitchFamily="34" charset="0"/>
              </a:rPr>
              <a:t>Norman’s</a:t>
            </a:r>
            <a:r>
              <a:rPr lang="en-CA" sz="2400" b="1" dirty="0">
                <a:solidFill>
                  <a:srgbClr val="30C1D7"/>
                </a:solidFill>
                <a:latin typeface="Arial Narrow" panose="020B0606020202030204" pitchFamily="34" charset="0"/>
              </a:rPr>
              <a:t> eGFR is 44 </a:t>
            </a:r>
            <a:r>
              <a:rPr lang="en-CA" sz="2400" b="1" dirty="0">
                <a:solidFill>
                  <a:prstClr val="black"/>
                </a:solidFill>
                <a:latin typeface="Arial Narrow" panose="020B0606020202030204" pitchFamily="34" charset="0"/>
              </a:rPr>
              <a:t>and</a:t>
            </a:r>
            <a:r>
              <a:rPr lang="en-CA" sz="2400" b="1" dirty="0">
                <a:solidFill>
                  <a:srgbClr val="30C1D7"/>
                </a:solidFill>
                <a:latin typeface="Arial Narrow" panose="020B0606020202030204" pitchFamily="34" charset="0"/>
              </a:rPr>
              <a:t> Creatinine is 140.  </a:t>
            </a: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rPr>
              <a:t>He wants to know what he is supposed to do about “his blood thinner”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rPr>
              <a:t>Apixaban 2.5 mg BID</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0" y="43086"/>
            <a:ext cx="6062067"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1    </a:t>
            </a:r>
            <a:r>
              <a:rPr kumimoji="0" lang="en-CA" sz="40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a:t>
            </a: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What If….</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642985" y="1188733"/>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Norman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81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pic>
        <p:nvPicPr>
          <p:cNvPr id="13" name="Picture 12" descr="A person wearing a black shirt&#10;&#10;Description automatically generated">
            <a:extLst>
              <a:ext uri="{FF2B5EF4-FFF2-40B4-BE49-F238E27FC236}">
                <a16:creationId xmlns:a16="http://schemas.microsoft.com/office/drawing/2014/main" id="{34EDFCAE-DB46-4DC5-BC90-942CECF98166}"/>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97" y="1870220"/>
            <a:ext cx="3325187" cy="4987780"/>
          </a:xfrm>
          <a:prstGeom prst="rect">
            <a:avLst/>
          </a:prstGeom>
        </p:spPr>
      </p:pic>
    </p:spTree>
    <p:extLst>
      <p:ext uri="{BB962C8B-B14F-4D97-AF65-F5344CB8AC3E}">
        <p14:creationId xmlns:p14="http://schemas.microsoft.com/office/powerpoint/2010/main" val="137451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3" name="Picture 2">
            <a:extLst>
              <a:ext uri="{FF2B5EF4-FFF2-40B4-BE49-F238E27FC236}">
                <a16:creationId xmlns:a16="http://schemas.microsoft.com/office/drawing/2014/main" id="{B43A1AB6-E9E8-4533-B312-46ACD9F9C44A}"/>
              </a:ext>
            </a:extLst>
          </p:cNvPr>
          <p:cNvPicPr>
            <a:picLocks noChangeAspect="1"/>
          </p:cNvPicPr>
          <p:nvPr/>
        </p:nvPicPr>
        <p:blipFill>
          <a:blip r:embed="rId6"/>
          <a:stretch>
            <a:fillRect/>
          </a:stretch>
        </p:blipFill>
        <p:spPr>
          <a:xfrm>
            <a:off x="506358" y="1368527"/>
            <a:ext cx="8118387" cy="4630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0309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20775" y="1419815"/>
            <a:ext cx="7667625" cy="830997"/>
          </a:xfrm>
          <a:prstGeom prst="rect">
            <a:avLst/>
          </a:prstGeom>
        </p:spPr>
        <p:txBody>
          <a:bodyPr wrap="square">
            <a:spAutoFit/>
          </a:bodyPr>
          <a:lstStyle/>
          <a:p>
            <a:pPr lvl="0" algn="ctr">
              <a:defRPr/>
            </a:pPr>
            <a: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is Norman’s Bleeding Risk for </a:t>
            </a:r>
            <a:r>
              <a:rPr lang="en-CA" sz="2800" b="1" dirty="0">
                <a:solidFill>
                  <a:prstClr val="white">
                    <a:lumMod val="95000"/>
                  </a:prstClr>
                </a:solidFill>
                <a:latin typeface="Arial Narrow" panose="020B0606020202030204" pitchFamily="34" charset="0"/>
                <a:cs typeface="Candara"/>
              </a:rPr>
              <a:t>the </a:t>
            </a:r>
            <a:r>
              <a:rPr lang="en-CA" sz="2800" b="1" dirty="0">
                <a:solidFill>
                  <a:prstClr val="white"/>
                </a:solidFill>
                <a:latin typeface="Arial Narrow" panose="020B0606020202030204" pitchFamily="34" charset="0"/>
                <a:cs typeface="Candara"/>
              </a:rPr>
              <a:t>AAA repair</a:t>
            </a: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Candara"/>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rPr>
              <a:t>Rx: Apixaban 2.5 mg BID</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2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Low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Moderate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High Risk</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82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5" end="5"/>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Surgical Procedures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455D177-3CA0-4833-9C8A-EB357846FAC2}"/>
              </a:ext>
            </a:extLst>
          </p:cNvPr>
          <p:cNvPicPr>
            <a:picLocks noChangeAspect="1"/>
          </p:cNvPicPr>
          <p:nvPr/>
        </p:nvPicPr>
        <p:blipFill>
          <a:blip r:embed="rId6"/>
          <a:stretch>
            <a:fillRect/>
          </a:stretch>
        </p:blipFill>
        <p:spPr>
          <a:xfrm>
            <a:off x="465695" y="1313606"/>
            <a:ext cx="7986156" cy="47329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143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574800" y="1348323"/>
            <a:ext cx="7092950" cy="95410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would you advise Norman to do about to do about his Apixaban for his </a:t>
            </a:r>
            <a:r>
              <a:rPr lang="en-CA" sz="2800" b="1" dirty="0">
                <a:solidFill>
                  <a:prstClr val="white">
                    <a:lumMod val="95000"/>
                  </a:prstClr>
                </a:solidFill>
                <a:latin typeface="Arial Narrow" panose="020B0606020202030204" pitchFamily="34" charset="0"/>
                <a:cs typeface="Candara"/>
              </a:rPr>
              <a:t>AAA repair surgery?</a:t>
            </a:r>
            <a:endPar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his Apixaban</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Suspend the dose on the day of surgery (take it after the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2 doses of Apixaban (i.e. last dose day -2)</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4 doses of Apixaban (i.e. last dose day -3)</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pre-operatively</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34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6" end="6"/>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Practice Recommendations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a14="http://schemas.microsoft.com/office/drawing/2010/main" xmlns="">
                <a:solidFill>
                  <a:srgbClr val="FFFFFF"/>
                </a:solidFill>
              </a14:hiddenFill>
            </a:ext>
          </a:extLst>
        </p:spPr>
      </p:pic>
      <p:sp>
        <p:nvSpPr>
          <p:cNvPr id="24" name="TextBox 23">
            <a:extLst>
              <a:ext uri="{FF2B5EF4-FFF2-40B4-BE49-F238E27FC236}">
                <a16:creationId xmlns:a16="http://schemas.microsoft.com/office/drawing/2014/main" id="{4307342D-28B2-4B83-8529-A692AA9DAE4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recommend that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the interruption of anticoagulant therapy </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 a patient with AF/AFL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will be necessary</a:t>
            </a:r>
            <a:r>
              <a:rPr kumimoji="0" lang="en-CA" sz="2400" b="0"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for most procedures with an intermediate or high risk of major bleeding </a:t>
            </a:r>
          </a:p>
        </p:txBody>
      </p:sp>
      <p:sp>
        <p:nvSpPr>
          <p:cNvPr id="13" name="TextBox 12">
            <a:extLst>
              <a:ext uri="{FF2B5EF4-FFF2-40B4-BE49-F238E27FC236}">
                <a16:creationId xmlns:a16="http://schemas.microsoft.com/office/drawing/2014/main" id="{3E788195-386F-4ED7-AF98-6310D0C4FC48}"/>
              </a:ext>
            </a:extLst>
          </p:cNvPr>
          <p:cNvSpPr txBox="1"/>
          <p:nvPr/>
        </p:nvSpPr>
        <p:spPr>
          <a:xfrm>
            <a:off x="212576" y="541105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 name="Rectangle 1">
            <a:extLst>
              <a:ext uri="{FF2B5EF4-FFF2-40B4-BE49-F238E27FC236}">
                <a16:creationId xmlns:a16="http://schemas.microsoft.com/office/drawing/2014/main" id="{2F4A4725-E881-4559-818D-0764AAF1200F}"/>
              </a:ext>
            </a:extLst>
          </p:cNvPr>
          <p:cNvSpPr/>
          <p:nvPr/>
        </p:nvSpPr>
        <p:spPr>
          <a:xfrm>
            <a:off x="2800542" y="5041174"/>
            <a:ext cx="38667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2223209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Peri-Operative Guide</a:t>
            </a:r>
          </a:p>
        </p:txBody>
      </p:sp>
      <p:pic>
        <p:nvPicPr>
          <p:cNvPr id="3" name="Picture 2">
            <a:extLst>
              <a:ext uri="{FF2B5EF4-FFF2-40B4-BE49-F238E27FC236}">
                <a16:creationId xmlns:a16="http://schemas.microsoft.com/office/drawing/2014/main" id="{F8A3A4D3-BC2A-4D68-9A2D-2D0C10EA8EFC}"/>
              </a:ext>
            </a:extLst>
          </p:cNvPr>
          <p:cNvPicPr>
            <a:picLocks noChangeAspect="1"/>
          </p:cNvPicPr>
          <p:nvPr/>
        </p:nvPicPr>
        <p:blipFill>
          <a:blip r:embed="rId6"/>
          <a:stretch>
            <a:fillRect/>
          </a:stretch>
        </p:blipFill>
        <p:spPr>
          <a:xfrm>
            <a:off x="207627" y="1428133"/>
            <a:ext cx="8728745" cy="4593522"/>
          </a:xfrm>
          <a:prstGeom prst="rect">
            <a:avLst/>
          </a:prstGeom>
          <a:ln>
            <a:noFill/>
          </a:ln>
          <a:effectLst>
            <a:outerShdw blurRad="292100" dist="139700" dir="2700000" algn="tl" rotWithShape="0">
              <a:srgbClr val="333333">
                <a:alpha val="65000"/>
              </a:srgbClr>
            </a:outerShdw>
          </a:effectLst>
        </p:spPr>
      </p:pic>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17" name="TextBox 16">
            <a:extLst>
              <a:ext uri="{FF2B5EF4-FFF2-40B4-BE49-F238E27FC236}">
                <a16:creationId xmlns:a16="http://schemas.microsoft.com/office/drawing/2014/main" id="{FCA49FAC-EE65-4D91-A9FF-B9FFEC165B6B}"/>
              </a:ext>
            </a:extLst>
          </p:cNvPr>
          <p:cNvSpPr txBox="1"/>
          <p:nvPr/>
        </p:nvSpPr>
        <p:spPr>
          <a:xfrm>
            <a:off x="2000251" y="636326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232989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Post-Operative Guide</a:t>
            </a:r>
          </a:p>
        </p:txBody>
      </p:sp>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pic>
        <p:nvPicPr>
          <p:cNvPr id="6" name="Picture 5">
            <a:extLst>
              <a:ext uri="{FF2B5EF4-FFF2-40B4-BE49-F238E27FC236}">
                <a16:creationId xmlns:a16="http://schemas.microsoft.com/office/drawing/2014/main" id="{BA05903D-F4C1-475F-A61F-999F7679E3C4}"/>
              </a:ext>
            </a:extLst>
          </p:cNvPr>
          <p:cNvPicPr>
            <a:picLocks noChangeAspect="1"/>
          </p:cNvPicPr>
          <p:nvPr/>
        </p:nvPicPr>
        <p:blipFill>
          <a:blip r:embed="rId6"/>
          <a:stretch>
            <a:fillRect/>
          </a:stretch>
        </p:blipFill>
        <p:spPr>
          <a:xfrm>
            <a:off x="161925" y="1455649"/>
            <a:ext cx="8870449" cy="4499238"/>
          </a:xfrm>
          <a:prstGeom prst="rect">
            <a:avLst/>
          </a:prstGeom>
          <a:ln>
            <a:noFill/>
          </a:ln>
          <a:effectLst>
            <a:outerShdw blurRad="292100" dist="139700" dir="2700000" algn="tl" rotWithShape="0">
              <a:srgbClr val="333333">
                <a:alpha val="65000"/>
              </a:srgbClr>
            </a:outerShdw>
          </a:effectLst>
        </p:spPr>
      </p:pic>
      <p:pic>
        <p:nvPicPr>
          <p:cNvPr id="10" name="Graphic 9" descr="Share">
            <a:hlinkClick r:id="rId7" action="ppaction://hlinksldjump"/>
            <a:extLst>
              <a:ext uri="{FF2B5EF4-FFF2-40B4-BE49-F238E27FC236}">
                <a16:creationId xmlns:a16="http://schemas.microsoft.com/office/drawing/2014/main" id="{8EAC7778-4633-43E0-8C26-6B7EF6BDC2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0065" y="6393401"/>
            <a:ext cx="388126" cy="388126"/>
          </a:xfrm>
          <a:prstGeom prst="rect">
            <a:avLst/>
          </a:prstGeom>
        </p:spPr>
      </p:pic>
    </p:spTree>
    <p:extLst>
      <p:ext uri="{BB962C8B-B14F-4D97-AF65-F5344CB8AC3E}">
        <p14:creationId xmlns:p14="http://schemas.microsoft.com/office/powerpoint/2010/main" val="3115244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289718" y="1443133"/>
            <a:ext cx="5657390" cy="4154984"/>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2400" b="1" dirty="0">
                <a:latin typeface="Arial Narrow" panose="020B0606020202030204" pitchFamily="34" charset="0"/>
              </a:rPr>
              <a:t>Norman comes to see you for his routine diabetes visit </a:t>
            </a:r>
          </a:p>
          <a:p>
            <a:pPr marL="342900" indent="-342900">
              <a:buClr>
                <a:srgbClr val="00B0F0"/>
              </a:buClr>
              <a:buFont typeface="Wingdings" panose="05000000000000000000" pitchFamily="2" charset="2"/>
              <a:buChar char="§"/>
            </a:pPr>
            <a:endParaRPr lang="en-CA" sz="24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400" b="1" dirty="0">
                <a:latin typeface="Arial Narrow" panose="020B0606020202030204" pitchFamily="34" charset="0"/>
              </a:rPr>
              <a:t>He also presents you with a pre-op form for his impending </a:t>
            </a:r>
            <a:r>
              <a:rPr lang="en-CA" sz="2400" b="1" dirty="0">
                <a:solidFill>
                  <a:srgbClr val="30C1D7"/>
                </a:solidFill>
                <a:latin typeface="Arial Narrow" panose="020B0606020202030204" pitchFamily="34" charset="0"/>
              </a:rPr>
              <a:t>cataract surgery </a:t>
            </a:r>
            <a:r>
              <a:rPr lang="en-CA" sz="2400" b="1" dirty="0">
                <a:latin typeface="Arial Narrow" panose="020B0606020202030204" pitchFamily="34" charset="0"/>
              </a:rPr>
              <a:t>and wants to know what he is supposed to do about “his blood thinner” </a:t>
            </a:r>
            <a:r>
              <a:rPr lang="en-CA" sz="2400" b="1" dirty="0">
                <a:solidFill>
                  <a:srgbClr val="30C1D7"/>
                </a:solidFill>
                <a:latin typeface="Arial Narrow" panose="020B0606020202030204" pitchFamily="34" charset="0"/>
              </a:rPr>
              <a:t>Apixaban 5 mg BID </a:t>
            </a:r>
            <a:r>
              <a:rPr lang="en-CA" sz="2400" b="1" dirty="0">
                <a:latin typeface="Arial Narrow" panose="020B0606020202030204" pitchFamily="34" charset="0"/>
              </a:rPr>
              <a:t>which he has been taking for AF for the last year. He was previously on warfarin for 3 years.</a:t>
            </a:r>
          </a:p>
          <a:p>
            <a:pPr>
              <a:buClr>
                <a:srgbClr val="102642"/>
              </a:buClr>
            </a:pPr>
            <a:endParaRPr lang="en-US" sz="2400" b="1" dirty="0">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1</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642984" y="1349000"/>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Norman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4 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pic>
        <p:nvPicPr>
          <p:cNvPr id="12" name="Picture 11" descr="A person standing posing for the camera&#10;&#10;Description automatically generated">
            <a:extLst>
              <a:ext uri="{FF2B5EF4-FFF2-40B4-BE49-F238E27FC236}">
                <a16:creationId xmlns:a16="http://schemas.microsoft.com/office/drawing/2014/main" id="{91F22C91-6723-40AA-95C1-4253F45DB61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614" y="1445072"/>
            <a:ext cx="3637343" cy="5456014"/>
          </a:xfrm>
          <a:prstGeom prst="rect">
            <a:avLst/>
          </a:prstGeom>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a:defRPr/>
            </a:pPr>
            <a:r>
              <a:rPr lang="en-CA" sz="4800" b="1" dirty="0">
                <a:solidFill>
                  <a:srgbClr val="1B1A5A"/>
                </a:solidFill>
                <a:latin typeface="Arial Narrow" panose="020B0606020202030204" pitchFamily="34" charset="0"/>
                <a:cs typeface="Aharoni" panose="02010803020104030203" pitchFamily="2" charset="-79"/>
              </a:rPr>
              <a:t>Key Messages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476786"/>
            <a:ext cx="7816751" cy="4278094"/>
          </a:xfrm>
          <a:prstGeom prst="rect">
            <a:avLst/>
          </a:prstGeom>
          <a:noFill/>
        </p:spPr>
        <p:txBody>
          <a:bodyPr wrap="square" rtlCol="0">
            <a:spAutoFit/>
          </a:bodyPr>
          <a:lstStyle/>
          <a:p>
            <a:pPr marL="285750" indent="-285750" defTabSz="914400">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SPAF is of utmost importance and must be considered when optimizing peri-procedural bleeding risk</a:t>
            </a:r>
          </a:p>
          <a:p>
            <a:pPr defTabSz="914400">
              <a:defRPr/>
            </a:pPr>
            <a:endParaRPr lang="en-CA" sz="2000" b="1" dirty="0">
              <a:latin typeface="Arial Narrow" panose="020B0606020202030204" pitchFamily="34" charset="0"/>
              <a:cs typeface="Candara"/>
            </a:endParaRPr>
          </a:p>
          <a:p>
            <a:pPr marL="285750" indent="-285750" defTabSz="914400">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Patients on anticoagulants will frequently require invasive procedures and surgical interventions</a:t>
            </a:r>
          </a:p>
          <a:p>
            <a:pPr defTabSz="914400">
              <a:defRPr/>
            </a:pPr>
            <a:endParaRPr lang="en-CA" sz="2000" b="1" dirty="0">
              <a:latin typeface="Arial Narrow" panose="020B0606020202030204" pitchFamily="34" charset="0"/>
              <a:cs typeface="Candara"/>
            </a:endParaRPr>
          </a:p>
          <a:p>
            <a:pPr marL="285750" indent="-285750" defTabSz="914400">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The decision on what to do need not be complicated and depends on:</a:t>
            </a:r>
          </a:p>
          <a:p>
            <a:pPr marL="914400" lvl="1" indent="-457200" defTabSz="914400">
              <a:buFont typeface="+mj-lt"/>
              <a:buAutoNum type="arabicPeriod"/>
              <a:defRPr/>
            </a:pPr>
            <a:r>
              <a:rPr lang="en-CA" b="1" dirty="0">
                <a:solidFill>
                  <a:srgbClr val="30C1D7"/>
                </a:solidFill>
                <a:latin typeface="Arial Narrow" panose="020B0606020202030204" pitchFamily="34" charset="0"/>
                <a:cs typeface="Candara"/>
              </a:rPr>
              <a:t>The type of procedure planned and its related bleeding risk</a:t>
            </a:r>
          </a:p>
          <a:p>
            <a:pPr marL="914400" lvl="1" indent="-457200" defTabSz="914400">
              <a:buFont typeface="+mj-lt"/>
              <a:buAutoNum type="arabicPeriod"/>
              <a:defRPr/>
            </a:pPr>
            <a:r>
              <a:rPr lang="en-CA" b="1" dirty="0">
                <a:solidFill>
                  <a:srgbClr val="30C1D7"/>
                </a:solidFill>
                <a:latin typeface="Arial Narrow" panose="020B0606020202030204" pitchFamily="34" charset="0"/>
                <a:cs typeface="Candara"/>
              </a:rPr>
              <a:t>Consideration of the specific anticoagulant used by the patient</a:t>
            </a:r>
          </a:p>
          <a:p>
            <a:pPr marL="914400" lvl="1" indent="-457200" defTabSz="914400">
              <a:buFont typeface="+mj-lt"/>
              <a:buAutoNum type="arabicPeriod"/>
              <a:defRPr/>
            </a:pPr>
            <a:r>
              <a:rPr lang="en-CA" b="1" dirty="0">
                <a:solidFill>
                  <a:srgbClr val="30C1D7"/>
                </a:solidFill>
                <a:latin typeface="Arial Narrow" panose="020B0606020202030204" pitchFamily="34" charset="0"/>
                <a:cs typeface="Candara"/>
              </a:rPr>
              <a:t>Knowledge of the patient’s renal function </a:t>
            </a:r>
          </a:p>
          <a:p>
            <a:pPr lvl="1" defTabSz="914400">
              <a:defRPr/>
            </a:pPr>
            <a:endParaRPr lang="en-CA" b="1" dirty="0">
              <a:latin typeface="Arial Narrow" panose="020B0606020202030204" pitchFamily="34" charset="0"/>
              <a:cs typeface="Candara"/>
            </a:endParaRPr>
          </a:p>
          <a:p>
            <a:pPr marL="285750" indent="-285750" defTabSz="914400">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Pre and post operative dosing algorithms created by Thrombosis Canada and the CCS guidelines along with product monographs are helpful resources for the peri-procedural management of DOACs</a:t>
            </a:r>
            <a:endParaRPr lang="en-CA" sz="2000" b="1" dirty="0">
              <a:solidFill>
                <a:prstClr val="black"/>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0" name="Text Box 3">
            <a:extLst>
              <a:ext uri="{FF2B5EF4-FFF2-40B4-BE49-F238E27FC236}">
                <a16:creationId xmlns:a16="http://schemas.microsoft.com/office/drawing/2014/main" id="{5E53884D-EF45-4B1A-BF78-FF0E4DD53B86}"/>
              </a:ext>
            </a:extLst>
          </p:cNvPr>
          <p:cNvSpPr txBox="1">
            <a:spLocks noChangeArrowheads="1"/>
          </p:cNvSpPr>
          <p:nvPr/>
        </p:nvSpPr>
        <p:spPr bwMode="auto">
          <a:xfrm>
            <a:off x="146654" y="6510899"/>
            <a:ext cx="5114115" cy="246221"/>
          </a:xfrm>
          <a:prstGeom prst="rect">
            <a:avLst/>
          </a:prstGeom>
          <a:noFill/>
          <a:ln w="9525">
            <a:noFill/>
            <a:miter lim="800000"/>
            <a:headEnd/>
            <a:tailEnd/>
          </a:ln>
        </p:spPr>
        <p:txBody>
          <a:bodyPr wrap="square">
            <a:spAutoFit/>
          </a:bodyPr>
          <a:lstStyle/>
          <a:p>
            <a:pPr lvl="0" defTabSz="914400"/>
            <a:r>
              <a:rPr lang="en-CA" sz="1000" dirty="0">
                <a:solidFill>
                  <a:prstClr val="white"/>
                </a:solidFill>
                <a:latin typeface="Arial Narrow" panose="020B0606020202030204" pitchFamily="34" charset="0"/>
              </a:rPr>
              <a:t>SPAF = Stroke Prevention in Atrial Fibrillation</a:t>
            </a:r>
          </a:p>
        </p:txBody>
      </p:sp>
    </p:spTree>
    <p:extLst>
      <p:ext uri="{BB962C8B-B14F-4D97-AF65-F5344CB8AC3E}">
        <p14:creationId xmlns:p14="http://schemas.microsoft.com/office/powerpoint/2010/main" val="3431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250"/>
                                  </p:stCondLst>
                                  <p:childTnLst>
                                    <p:set>
                                      <p:cBhvr>
                                        <p:cTn id="17" dur="1" fill="hold">
                                          <p:stCondLst>
                                            <p:cond delay="0"/>
                                          </p:stCondLst>
                                        </p:cTn>
                                        <p:tgtEl>
                                          <p:spTgt spid="29">
                                            <p:txEl>
                                              <p:pRg st="5" end="5"/>
                                            </p:txEl>
                                          </p:spTgt>
                                        </p:tgtEl>
                                        <p:attrNameLst>
                                          <p:attrName>style.visibility</p:attrName>
                                        </p:attrNameLst>
                                      </p:cBhvr>
                                      <p:to>
                                        <p:strVal val="visible"/>
                                      </p:to>
                                    </p:set>
                                  </p:childTnLst>
                                </p:cTn>
                              </p:par>
                            </p:childTnLst>
                          </p:cTn>
                        </p:par>
                        <p:par>
                          <p:cTn id="18" fill="hold">
                            <p:stCondLst>
                              <p:cond delay="250"/>
                            </p:stCondLst>
                            <p:childTnLst>
                              <p:par>
                                <p:cTn id="19" presetID="1" presetClass="entr" presetSubtype="0" fill="hold" nodeType="afterEffect">
                                  <p:stCondLst>
                                    <p:cond delay="500"/>
                                  </p:stCondLst>
                                  <p:childTnLst>
                                    <p:set>
                                      <p:cBhvr>
                                        <p:cTn id="20" dur="1" fill="hold">
                                          <p:stCondLst>
                                            <p:cond delay="0"/>
                                          </p:stCondLst>
                                        </p:cTn>
                                        <p:tgtEl>
                                          <p:spTgt spid="29">
                                            <p:txEl>
                                              <p:pRg st="6" end="6"/>
                                            </p:txEl>
                                          </p:spTgt>
                                        </p:tgtEl>
                                        <p:attrNameLst>
                                          <p:attrName>style.visibility</p:attrName>
                                        </p:attrNameLst>
                                      </p:cBhvr>
                                      <p:to>
                                        <p:strVal val="visible"/>
                                      </p:to>
                                    </p:set>
                                  </p:childTnLst>
                                </p:cTn>
                              </p:par>
                            </p:childTnLst>
                          </p:cTn>
                        </p:par>
                        <p:par>
                          <p:cTn id="21" fill="hold">
                            <p:stCondLst>
                              <p:cond delay="750"/>
                            </p:stCondLst>
                            <p:childTnLst>
                              <p:par>
                                <p:cTn id="22" presetID="1" presetClass="entr" presetSubtype="0" fill="hold" nodeType="afterEffect">
                                  <p:stCondLst>
                                    <p:cond delay="750"/>
                                  </p:stCondLst>
                                  <p:childTnLst>
                                    <p:set>
                                      <p:cBhvr>
                                        <p:cTn id="23" dur="1" fill="hold">
                                          <p:stCondLst>
                                            <p:cond delay="0"/>
                                          </p:stCondLst>
                                        </p:cTn>
                                        <p:tgtEl>
                                          <p:spTgt spid="29">
                                            <p:txEl>
                                              <p:pRg st="7" end="7"/>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176140"/>
            <a:ext cx="7368797" cy="1200329"/>
          </a:xfrm>
          <a:prstGeom prst="rect">
            <a:avLst/>
          </a:prstGeom>
        </p:spPr>
        <p:txBody>
          <a:bodyPr wrap="square">
            <a:spAutoFit/>
          </a:bodyPr>
          <a:lstStyle/>
          <a:p>
            <a:pPr algn="ctr">
              <a:defRPr/>
            </a:pPr>
            <a:r>
              <a:rPr lang="en-CA" sz="3600" b="1" dirty="0">
                <a:solidFill>
                  <a:schemeClr val="bg1">
                    <a:lumMod val="95000"/>
                  </a:schemeClr>
                </a:solidFill>
                <a:latin typeface="Arial Narrow" panose="020B0606020202030204" pitchFamily="34" charset="0"/>
                <a:cs typeface="Candara"/>
              </a:rPr>
              <a:t>What is Norman’s Bleeding Risk for</a:t>
            </a:r>
            <a:br>
              <a:rPr lang="en-CA" sz="3600" b="1" dirty="0">
                <a:solidFill>
                  <a:schemeClr val="bg1">
                    <a:lumMod val="95000"/>
                  </a:schemeClr>
                </a:solidFill>
                <a:latin typeface="Arial Narrow" panose="020B0606020202030204" pitchFamily="34" charset="0"/>
                <a:cs typeface="Candara"/>
              </a:rPr>
            </a:br>
            <a:r>
              <a:rPr lang="en-CA" sz="3600" b="1" dirty="0">
                <a:solidFill>
                  <a:schemeClr val="bg1">
                    <a:lumMod val="95000"/>
                  </a:schemeClr>
                </a:solidFill>
                <a:latin typeface="Arial Narrow" panose="020B0606020202030204" pitchFamily="34" charset="0"/>
                <a:cs typeface="Candara"/>
              </a:rPr>
              <a:t>Cataract Removal Surgery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endParaRPr lang="en-CA" sz="1800" b="1" dirty="0">
              <a:solidFill>
                <a:srgbClr val="23334E"/>
              </a:solidFill>
              <a:latin typeface="Arial Narrow" panose="020B0606020202030204" pitchFamily="34" charset="0"/>
              <a:cs typeface="Aharoni" panose="02010803020104030203" pitchFamily="2" charset="-79"/>
            </a:endParaRPr>
          </a:p>
          <a:p>
            <a:pPr algn="l">
              <a:lnSpc>
                <a:spcPct val="100000"/>
              </a:lnSpc>
              <a:spcBef>
                <a:spcPts val="0"/>
              </a:spcBef>
              <a:buClr>
                <a:schemeClr val="accent2"/>
              </a:buClr>
            </a:pPr>
            <a:r>
              <a:rPr lang="en-CA" sz="3600" b="1" i="1" dirty="0">
                <a:solidFill>
                  <a:srgbClr val="23334E"/>
                </a:solidFill>
                <a:latin typeface="Arial Narrow" panose="020B0606020202030204" pitchFamily="34" charset="0"/>
                <a:cs typeface="Aharoni" panose="02010803020104030203" pitchFamily="2" charset="-79"/>
              </a:rPr>
              <a:t>Select from one of the following:</a:t>
            </a:r>
          </a:p>
          <a:p>
            <a:pPr algn="l">
              <a:lnSpc>
                <a:spcPct val="100000"/>
              </a:lnSpc>
              <a:spcBef>
                <a:spcPts val="0"/>
              </a:spcBef>
              <a:buClr>
                <a:schemeClr val="accent2"/>
              </a:buClr>
            </a:pPr>
            <a:endParaRPr lang="en-CA" sz="2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600" b="1" dirty="0">
                <a:latin typeface="Arial Narrow" panose="020B0606020202030204" pitchFamily="34" charset="0"/>
                <a:ea typeface="Lato" panose="020F0502020204030203" pitchFamily="34" charset="0"/>
                <a:cs typeface="Lato" panose="020F0502020204030203" pitchFamily="34" charset="0"/>
              </a:rPr>
              <a:t>Low Risk</a:t>
            </a:r>
          </a:p>
          <a:p>
            <a:pPr marL="914400" lvl="1" indent="-457200" algn="l" defTabSz="914377">
              <a:lnSpc>
                <a:spcPct val="100000"/>
              </a:lnSpc>
              <a:spcBef>
                <a:spcPts val="600"/>
              </a:spcBef>
              <a:buFont typeface="+mj-lt"/>
              <a:buAutoNum type="arabicPeriod"/>
            </a:pPr>
            <a:r>
              <a:rPr lang="en-CA" sz="3600" b="1" dirty="0">
                <a:latin typeface="Arial Narrow" panose="020B0606020202030204" pitchFamily="34" charset="0"/>
                <a:ea typeface="Lato" panose="020F0502020204030203" pitchFamily="34" charset="0"/>
                <a:cs typeface="Lato" panose="020F0502020204030203" pitchFamily="34" charset="0"/>
              </a:rPr>
              <a:t>Moderate Risk</a:t>
            </a:r>
          </a:p>
          <a:p>
            <a:pPr marL="914400" lvl="1" indent="-457200" algn="l" defTabSz="914377">
              <a:lnSpc>
                <a:spcPct val="100000"/>
              </a:lnSpc>
              <a:spcBef>
                <a:spcPts val="600"/>
              </a:spcBef>
              <a:buFont typeface="+mj-lt"/>
              <a:buAutoNum type="arabicPeriod"/>
            </a:pPr>
            <a:r>
              <a:rPr lang="en-CA" sz="3600" b="1" dirty="0">
                <a:latin typeface="Arial Narrow" panose="020B0606020202030204" pitchFamily="34" charset="0"/>
                <a:ea typeface="Lato" panose="020F0502020204030203" pitchFamily="34" charset="0"/>
                <a:cs typeface="Lato" panose="020F0502020204030203" pitchFamily="34" charset="0"/>
              </a:rPr>
              <a:t>High Risk</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3" end="3"/>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Surgical Procedures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D55CB00-B58C-4874-9845-8496EBFE3E48}"/>
              </a:ext>
            </a:extLst>
          </p:cNvPr>
          <p:cNvPicPr>
            <a:picLocks noChangeAspect="1"/>
          </p:cNvPicPr>
          <p:nvPr/>
        </p:nvPicPr>
        <p:blipFill>
          <a:blip r:embed="rId6"/>
          <a:stretch>
            <a:fillRect/>
          </a:stretch>
        </p:blipFill>
        <p:spPr>
          <a:xfrm>
            <a:off x="570556" y="1350269"/>
            <a:ext cx="7942061" cy="4700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6722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273175" y="1251481"/>
            <a:ext cx="7368797" cy="1077218"/>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What would you advise Norman to do about his Apixaban for Cataract Removal Surgery?</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his Apixaban</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Suspend the dose on the day of surgery (take it after the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2 doses of Apixaban (i.e. last dose day -2)</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4 doses of Apixaban (i.e. last dose day -3)</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5 days pre-operatively</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38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3" end="3"/>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CCS 2016 Clinical </a:t>
            </a:r>
          </a:p>
          <a:p>
            <a:pPr lvl="0">
              <a:defRPr/>
            </a:pPr>
            <a:r>
              <a:rPr lang="en-CA" sz="3600" b="1" dirty="0">
                <a:solidFill>
                  <a:srgbClr val="1B1A5A"/>
                </a:solidFill>
                <a:latin typeface="Arial Narrow" panose="020B0606020202030204" pitchFamily="34" charset="0"/>
                <a:cs typeface="Aharoni" panose="02010803020104030203" pitchFamily="2" charset="-79"/>
              </a:rPr>
              <a:t>Practice Recommendations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2016 Focused Update of the Canadian Cardiovascular Society Guidelines for the Management of Atrial Fibrillation</a:t>
            </a:r>
          </a:p>
          <a:p>
            <a:pPr lvl="0">
              <a:lnSpc>
                <a:spcPct val="90000"/>
              </a:lnSpc>
              <a:defRPr/>
            </a:pPr>
            <a:r>
              <a:rPr lang="en-CA" sz="900" dirty="0" err="1">
                <a:solidFill>
                  <a:prstClr val="white"/>
                </a:solidFill>
                <a:latin typeface="Arial Narrow" panose="020B0606020202030204" pitchFamily="34" charset="0"/>
                <a:cs typeface="Arial" pitchFamily="34" charset="0"/>
              </a:rPr>
              <a:t>Macle</a:t>
            </a:r>
            <a:r>
              <a:rPr lang="en-CA" sz="900" dirty="0">
                <a:solidFill>
                  <a:prstClr val="white"/>
                </a:solidFill>
                <a:latin typeface="Arial Narrow" panose="020B0606020202030204" pitchFamily="34" charset="0"/>
                <a:cs typeface="Arial" pitchFamily="34" charset="0"/>
              </a:rPr>
              <a:t>, Laurent et al. Canadian Journal of Cardiology , Volume 32 , Issue 10 , 1170 - 1185</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a14="http://schemas.microsoft.com/office/drawing/2010/main" xmlns="">
                <a:solidFill>
                  <a:srgbClr val="FFFFFF"/>
                </a:solidFill>
              </a14:hiddenFill>
            </a:ext>
          </a:extLst>
        </p:spPr>
      </p:pic>
      <p:sp>
        <p:nvSpPr>
          <p:cNvPr id="24" name="TextBox 23">
            <a:extLst>
              <a:ext uri="{FF2B5EF4-FFF2-40B4-BE49-F238E27FC236}">
                <a16:creationId xmlns:a16="http://schemas.microsoft.com/office/drawing/2014/main" id="{4307342D-28B2-4B83-8529-A692AA9DAE46}"/>
              </a:ext>
            </a:extLst>
          </p:cNvPr>
          <p:cNvSpPr txBox="1"/>
          <p:nvPr/>
        </p:nvSpPr>
        <p:spPr>
          <a:xfrm>
            <a:off x="194761" y="3087341"/>
            <a:ext cx="8813997" cy="27392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en-CA" sz="2400" dirty="0">
                <a:solidFill>
                  <a:prstClr val="black"/>
                </a:solidFill>
                <a:latin typeface="Arial Narrow" panose="020B0606020202030204" pitchFamily="34" charset="0"/>
                <a:cs typeface="Candara"/>
              </a:rPr>
              <a:t>We suggest that </a:t>
            </a:r>
            <a:r>
              <a:rPr lang="en-CA" sz="2400" b="1" dirty="0">
                <a:solidFill>
                  <a:srgbClr val="30C1D7"/>
                </a:solidFill>
                <a:latin typeface="Arial Narrow" panose="020B0606020202030204" pitchFamily="34" charset="0"/>
                <a:cs typeface="Candara"/>
              </a:rPr>
              <a:t>interruption of anticoagulant therapy</a:t>
            </a:r>
            <a:r>
              <a:rPr lang="en-CA" sz="2400" dirty="0">
                <a:solidFill>
                  <a:prstClr val="black"/>
                </a:solidFill>
                <a:latin typeface="Arial Narrow" panose="020B0606020202030204" pitchFamily="34" charset="0"/>
                <a:cs typeface="Candara"/>
              </a:rPr>
              <a:t>, particularly for VKAs, in a patient with AF/AFL </a:t>
            </a:r>
            <a:r>
              <a:rPr lang="en-CA" sz="2400" b="1" dirty="0">
                <a:solidFill>
                  <a:srgbClr val="30C1D7"/>
                </a:solidFill>
                <a:latin typeface="Arial Narrow" panose="020B0606020202030204" pitchFamily="34" charset="0"/>
                <a:cs typeface="Candara"/>
              </a:rPr>
              <a:t>is not necessary for most procedures with a low risk of bleeding</a:t>
            </a:r>
            <a:r>
              <a:rPr lang="en-CA" sz="2400" dirty="0">
                <a:solidFill>
                  <a:prstClr val="black"/>
                </a:solidFill>
                <a:latin typeface="Arial Narrow" panose="020B0606020202030204" pitchFamily="34" charset="0"/>
                <a:cs typeface="Candara"/>
              </a:rPr>
              <a:t>, such as cardiac device implantation (pacemaker or implantable defibrillator), and most dental procedures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800" b="0" i="0" u="none" strike="noStrike" kern="1200" cap="none" spc="0" normalizeH="0" baseline="0" noProof="0" dirty="0">
              <a:ln>
                <a:noFill/>
              </a:ln>
              <a:solidFill>
                <a:prstClr val="black"/>
              </a:solidFill>
              <a:effectLst/>
              <a:uLnTx/>
              <a:uFillTx/>
              <a:latin typeface="Lato"/>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3E788195-386F-4ED7-AF98-6310D0C4FC48}"/>
              </a:ext>
            </a:extLst>
          </p:cNvPr>
          <p:cNvSpPr txBox="1"/>
          <p:nvPr/>
        </p:nvSpPr>
        <p:spPr>
          <a:xfrm>
            <a:off x="212576" y="5411054"/>
            <a:ext cx="3024336" cy="415498"/>
          </a:xfrm>
          <a:prstGeom prst="rect">
            <a:avLst/>
          </a:prstGeom>
          <a:noFill/>
        </p:spPr>
        <p:txBody>
          <a:bodyPr wrap="square" rtlCol="0">
            <a:spAutoFit/>
          </a:bodyPr>
          <a:lstStyle/>
          <a:p>
            <a:r>
              <a:rPr lang="en-US" sz="1000" dirty="0">
                <a:solidFill>
                  <a:prstClr val="black">
                    <a:lumMod val="85000"/>
                    <a:lumOff val="15000"/>
                  </a:prstClr>
                </a:solidFill>
                <a:latin typeface="Arial Narrow" panose="020B0606020202030204" pitchFamily="34" charset="0"/>
              </a:rPr>
              <a:t>AF = Atrial Fibrillation</a:t>
            </a:r>
          </a:p>
          <a:p>
            <a:r>
              <a:rPr lang="en-US" sz="1000" dirty="0">
                <a:solidFill>
                  <a:prstClr val="black">
                    <a:lumMod val="85000"/>
                    <a:lumOff val="15000"/>
                  </a:prstClr>
                </a:solidFill>
                <a:latin typeface="Arial Narrow" panose="020B0606020202030204" pitchFamily="34" charset="0"/>
              </a:rPr>
              <a:t>AFL = Atrial Flutter</a:t>
            </a:r>
          </a:p>
        </p:txBody>
      </p:sp>
      <p:sp>
        <p:nvSpPr>
          <p:cNvPr id="2" name="Rectangle 1">
            <a:extLst>
              <a:ext uri="{FF2B5EF4-FFF2-40B4-BE49-F238E27FC236}">
                <a16:creationId xmlns:a16="http://schemas.microsoft.com/office/drawing/2014/main" id="{2F4A4725-E881-4559-818D-0764AAF1200F}"/>
              </a:ext>
            </a:extLst>
          </p:cNvPr>
          <p:cNvSpPr/>
          <p:nvPr/>
        </p:nvSpPr>
        <p:spPr>
          <a:xfrm>
            <a:off x="2297281" y="5397003"/>
            <a:ext cx="4608954" cy="338554"/>
          </a:xfrm>
          <a:prstGeom prst="rect">
            <a:avLst/>
          </a:prstGeom>
        </p:spPr>
        <p:txBody>
          <a:bodyPr wrap="none">
            <a:spAutoFit/>
          </a:bodyPr>
          <a:lstStyle/>
          <a:p>
            <a:pPr lvl="0" algn="ctr" defTabSz="914400">
              <a:defRPr/>
            </a:pPr>
            <a:r>
              <a:rPr lang="en-CA" sz="1600" dirty="0">
                <a:solidFill>
                  <a:prstClr val="black"/>
                </a:solidFill>
                <a:latin typeface="Arial Narrow" panose="020B0606020202030204" pitchFamily="34" charset="0"/>
                <a:ea typeface="Lato" panose="020F0502020204030203" pitchFamily="34" charset="0"/>
                <a:cs typeface="Lato" panose="020F0502020204030203" pitchFamily="34" charset="0"/>
              </a:rPr>
              <a:t>(Conditional Recommendation, Moderate-Quality Evidence)</a:t>
            </a:r>
          </a:p>
        </p:txBody>
      </p:sp>
    </p:spTree>
    <p:extLst>
      <p:ext uri="{BB962C8B-B14F-4D97-AF65-F5344CB8AC3E}">
        <p14:creationId xmlns:p14="http://schemas.microsoft.com/office/powerpoint/2010/main" val="1251447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Selection of Invasive / </a:t>
            </a:r>
          </a:p>
          <a:p>
            <a:pPr lvl="0">
              <a:defRPr/>
            </a:pPr>
            <a:r>
              <a:rPr lang="en-CA" sz="3600" b="1" dirty="0">
                <a:solidFill>
                  <a:srgbClr val="1B1A5A"/>
                </a:solidFill>
                <a:latin typeface="Arial Narrow" panose="020B0606020202030204" pitchFamily="34" charset="0"/>
                <a:cs typeface="Aharoni" panose="02010803020104030203" pitchFamily="2" charset="-79"/>
              </a:rPr>
              <a:t>Surgical Procedures</a:t>
            </a:r>
          </a:p>
        </p:txBody>
      </p:sp>
      <p:sp>
        <p:nvSpPr>
          <p:cNvPr id="82" name="Arc 81">
            <a:extLst>
              <a:ext uri="{FF2B5EF4-FFF2-40B4-BE49-F238E27FC236}">
                <a16:creationId xmlns:a16="http://schemas.microsoft.com/office/drawing/2014/main" id="{316D2F4B-0D2A-4992-B258-DB019C622A07}"/>
              </a:ext>
            </a:extLst>
          </p:cNvPr>
          <p:cNvSpPr/>
          <p:nvPr/>
        </p:nvSpPr>
        <p:spPr>
          <a:xfrm>
            <a:off x="-465440" y="1753649"/>
            <a:ext cx="4378036" cy="4378034"/>
          </a:xfrm>
          <a:prstGeom prst="arc">
            <a:avLst>
              <a:gd name="adj1" fmla="val 16200000"/>
              <a:gd name="adj2" fmla="val 5361653"/>
            </a:avLst>
          </a:prstGeom>
          <a:noFill/>
          <a:ln w="9525" cap="flat" cmpd="sng" algn="ctr">
            <a:solidFill>
              <a:sysClr val="window" lastClr="FFFFFF">
                <a:lumMod val="85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83" name="Oval 82">
            <a:extLst>
              <a:ext uri="{FF2B5EF4-FFF2-40B4-BE49-F238E27FC236}">
                <a16:creationId xmlns:a16="http://schemas.microsoft.com/office/drawing/2014/main" id="{8B19D2D2-CC51-474B-A719-DCEE0AA510CE}"/>
              </a:ext>
            </a:extLst>
          </p:cNvPr>
          <p:cNvSpPr/>
          <p:nvPr/>
        </p:nvSpPr>
        <p:spPr>
          <a:xfrm>
            <a:off x="672923" y="3039542"/>
            <a:ext cx="1812852" cy="1812852"/>
          </a:xfrm>
          <a:prstGeom prst="ellipse">
            <a:avLst/>
          </a:prstGeom>
          <a:solidFill>
            <a:srgbClr val="0A4C72"/>
          </a:solidFill>
          <a:ln w="25400" cap="flat" cmpd="sng" algn="ctr">
            <a:noFill/>
            <a:prstDash val="solid"/>
          </a:ln>
          <a:effectLst>
            <a:outerShdw blurRad="254000" dist="38100" dir="2700000" algn="tl" rotWithShape="0">
              <a:prstClr val="black">
                <a:alpha val="47000"/>
              </a:prstClr>
            </a:out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4" name="Diamond 83">
            <a:extLst>
              <a:ext uri="{FF2B5EF4-FFF2-40B4-BE49-F238E27FC236}">
                <a16:creationId xmlns:a16="http://schemas.microsoft.com/office/drawing/2014/main" id="{9F4E65F6-2A76-48E3-BD0D-866576164E8A}"/>
              </a:ext>
            </a:extLst>
          </p:cNvPr>
          <p:cNvSpPr/>
          <p:nvPr/>
        </p:nvSpPr>
        <p:spPr>
          <a:xfrm>
            <a:off x="2992922" y="2122398"/>
            <a:ext cx="243749" cy="243749"/>
          </a:xfrm>
          <a:prstGeom prst="diamond">
            <a:avLst/>
          </a:prstGeom>
          <a:solidFill>
            <a:srgbClr val="2A559A"/>
          </a:solidFill>
          <a:ln w="25400" cap="flat" cmpd="sng" algn="ctr">
            <a:solidFill>
              <a:sysClr val="window" lastClr="FFFFFF"/>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5" name="Diamond 84">
            <a:extLst>
              <a:ext uri="{FF2B5EF4-FFF2-40B4-BE49-F238E27FC236}">
                <a16:creationId xmlns:a16="http://schemas.microsoft.com/office/drawing/2014/main" id="{22372127-5FA1-4806-8D10-56BF9E859968}"/>
              </a:ext>
            </a:extLst>
          </p:cNvPr>
          <p:cNvSpPr/>
          <p:nvPr/>
        </p:nvSpPr>
        <p:spPr>
          <a:xfrm>
            <a:off x="2979068" y="5539352"/>
            <a:ext cx="243749" cy="243749"/>
          </a:xfrm>
          <a:prstGeom prst="diamond">
            <a:avLst/>
          </a:prstGeom>
          <a:solidFill>
            <a:srgbClr val="99DFEB"/>
          </a:solidFill>
          <a:ln w="25400" cap="flat" cmpd="sng" algn="ctr">
            <a:solidFill>
              <a:sysClr val="window" lastClr="FFFFFF"/>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6" name="Diamond 85">
            <a:extLst>
              <a:ext uri="{FF2B5EF4-FFF2-40B4-BE49-F238E27FC236}">
                <a16:creationId xmlns:a16="http://schemas.microsoft.com/office/drawing/2014/main" id="{00F9B1F7-B196-4053-9E2F-A5365D1B6EE5}"/>
              </a:ext>
            </a:extLst>
          </p:cNvPr>
          <p:cNvSpPr/>
          <p:nvPr/>
        </p:nvSpPr>
        <p:spPr>
          <a:xfrm>
            <a:off x="3741988" y="4400367"/>
            <a:ext cx="243749" cy="243749"/>
          </a:xfrm>
          <a:prstGeom prst="diamond">
            <a:avLst/>
          </a:prstGeom>
          <a:solidFill>
            <a:srgbClr val="30C1D7"/>
          </a:solidFill>
          <a:ln w="25400" cap="flat" cmpd="sng" algn="ctr">
            <a:solidFill>
              <a:sysClr val="window" lastClr="FFFFFF"/>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7" name="Diamond 86">
            <a:extLst>
              <a:ext uri="{FF2B5EF4-FFF2-40B4-BE49-F238E27FC236}">
                <a16:creationId xmlns:a16="http://schemas.microsoft.com/office/drawing/2014/main" id="{B5A52E7C-2DEA-4D7B-B9EC-C79CE250AC66}"/>
              </a:ext>
            </a:extLst>
          </p:cNvPr>
          <p:cNvSpPr/>
          <p:nvPr/>
        </p:nvSpPr>
        <p:spPr>
          <a:xfrm>
            <a:off x="3741988" y="3261383"/>
            <a:ext cx="243749" cy="243749"/>
          </a:xfrm>
          <a:prstGeom prst="diamond">
            <a:avLst/>
          </a:prstGeom>
          <a:solidFill>
            <a:srgbClr val="356AC1"/>
          </a:solidFill>
          <a:ln w="25400" cap="flat" cmpd="sng" algn="ctr">
            <a:solidFill>
              <a:sysClr val="window" lastClr="FFFFFF"/>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88" name="Straight Connector 87">
            <a:extLst>
              <a:ext uri="{FF2B5EF4-FFF2-40B4-BE49-F238E27FC236}">
                <a16:creationId xmlns:a16="http://schemas.microsoft.com/office/drawing/2014/main" id="{0232624C-1EEA-4BEE-9A96-F066553FFCE0}"/>
              </a:ext>
            </a:extLst>
          </p:cNvPr>
          <p:cNvCxnSpPr/>
          <p:nvPr/>
        </p:nvCxnSpPr>
        <p:spPr>
          <a:xfrm>
            <a:off x="4057607" y="3378105"/>
            <a:ext cx="660354" cy="0"/>
          </a:xfrm>
          <a:prstGeom prst="line">
            <a:avLst/>
          </a:prstGeom>
          <a:noFill/>
          <a:ln w="9525" cap="flat" cmpd="sng" algn="ctr">
            <a:solidFill>
              <a:sysClr val="window" lastClr="FFFFFF">
                <a:lumMod val="85000"/>
              </a:sysClr>
            </a:solidFill>
            <a:prstDash val="solid"/>
            <a:headEnd type="oval" w="med" len="med"/>
            <a:tailEnd type="oval" w="med" len="med"/>
          </a:ln>
          <a:effectLst/>
        </p:spPr>
      </p:cxnSp>
      <p:cxnSp>
        <p:nvCxnSpPr>
          <p:cNvPr id="89" name="Straight Connector 88">
            <a:extLst>
              <a:ext uri="{FF2B5EF4-FFF2-40B4-BE49-F238E27FC236}">
                <a16:creationId xmlns:a16="http://schemas.microsoft.com/office/drawing/2014/main" id="{31D8B9A4-A509-4748-BB34-E575F8B4E22E}"/>
              </a:ext>
            </a:extLst>
          </p:cNvPr>
          <p:cNvCxnSpPr/>
          <p:nvPr/>
        </p:nvCxnSpPr>
        <p:spPr>
          <a:xfrm>
            <a:off x="4045360" y="4529336"/>
            <a:ext cx="672601" cy="0"/>
          </a:xfrm>
          <a:prstGeom prst="line">
            <a:avLst/>
          </a:prstGeom>
          <a:noFill/>
          <a:ln w="9525" cap="flat" cmpd="sng" algn="ctr">
            <a:solidFill>
              <a:sysClr val="window" lastClr="FFFFFF">
                <a:lumMod val="85000"/>
              </a:sysClr>
            </a:solidFill>
            <a:prstDash val="solid"/>
            <a:headEnd type="oval" w="med" len="med"/>
            <a:tailEnd type="oval" w="med" len="med"/>
          </a:ln>
          <a:effectLst/>
        </p:spPr>
      </p:cxnSp>
      <p:sp>
        <p:nvSpPr>
          <p:cNvPr id="90" name="Oval 89">
            <a:extLst>
              <a:ext uri="{FF2B5EF4-FFF2-40B4-BE49-F238E27FC236}">
                <a16:creationId xmlns:a16="http://schemas.microsoft.com/office/drawing/2014/main" id="{BBF0CFE3-2CBB-47FD-A686-2AE94B91F14A}"/>
              </a:ext>
            </a:extLst>
          </p:cNvPr>
          <p:cNvSpPr/>
          <p:nvPr/>
        </p:nvSpPr>
        <p:spPr>
          <a:xfrm>
            <a:off x="4911580" y="2934849"/>
            <a:ext cx="926088" cy="926088"/>
          </a:xfrm>
          <a:prstGeom prst="ellipse">
            <a:avLst/>
          </a:prstGeom>
          <a:solidFill>
            <a:srgbClr val="356AC1"/>
          </a:solidFill>
          <a:ln w="25400" cap="flat" cmpd="sng" algn="ctr">
            <a:noFill/>
            <a:prstDash val="solid"/>
          </a:ln>
          <a:effectLst>
            <a:innerShdw blurRad="165100" dir="13500000">
              <a:prstClr val="black">
                <a:alpha val="67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91" name="Oval 90">
            <a:extLst>
              <a:ext uri="{FF2B5EF4-FFF2-40B4-BE49-F238E27FC236}">
                <a16:creationId xmlns:a16="http://schemas.microsoft.com/office/drawing/2014/main" id="{26AB7C11-8A0F-4463-9B49-3E6C6EF1746A}"/>
              </a:ext>
            </a:extLst>
          </p:cNvPr>
          <p:cNvSpPr/>
          <p:nvPr/>
        </p:nvSpPr>
        <p:spPr>
          <a:xfrm>
            <a:off x="4911579" y="4054074"/>
            <a:ext cx="926088" cy="926088"/>
          </a:xfrm>
          <a:prstGeom prst="ellipse">
            <a:avLst/>
          </a:prstGeom>
          <a:solidFill>
            <a:srgbClr val="30C1D7"/>
          </a:solidFill>
          <a:ln w="25400" cap="flat" cmpd="sng" algn="ctr">
            <a:noFill/>
            <a:prstDash val="solid"/>
          </a:ln>
          <a:effectLst>
            <a:innerShdw blurRad="165100" dir="13500000">
              <a:prstClr val="black">
                <a:alpha val="67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92" name="Oval 91">
            <a:extLst>
              <a:ext uri="{FF2B5EF4-FFF2-40B4-BE49-F238E27FC236}">
                <a16:creationId xmlns:a16="http://schemas.microsoft.com/office/drawing/2014/main" id="{BF70FA54-14D1-4082-94E1-76D7955A52E8}"/>
              </a:ext>
            </a:extLst>
          </p:cNvPr>
          <p:cNvSpPr/>
          <p:nvPr/>
        </p:nvSpPr>
        <p:spPr>
          <a:xfrm>
            <a:off x="4222733" y="5234924"/>
            <a:ext cx="926088" cy="926088"/>
          </a:xfrm>
          <a:prstGeom prst="ellipse">
            <a:avLst/>
          </a:prstGeom>
          <a:solidFill>
            <a:srgbClr val="99DFEB"/>
          </a:solidFill>
          <a:ln w="25400" cap="flat" cmpd="sng" algn="ctr">
            <a:noFill/>
            <a:prstDash val="solid"/>
          </a:ln>
          <a:effectLst>
            <a:innerShdw blurRad="165100" dir="13500000">
              <a:prstClr val="black">
                <a:alpha val="67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93" name="Straight Connector 92">
            <a:extLst>
              <a:ext uri="{FF2B5EF4-FFF2-40B4-BE49-F238E27FC236}">
                <a16:creationId xmlns:a16="http://schemas.microsoft.com/office/drawing/2014/main" id="{A18FA73E-4303-49D1-AA3D-DA5C8A8FA2DC}"/>
              </a:ext>
            </a:extLst>
          </p:cNvPr>
          <p:cNvCxnSpPr/>
          <p:nvPr/>
        </p:nvCxnSpPr>
        <p:spPr>
          <a:xfrm>
            <a:off x="3333656" y="2232392"/>
            <a:ext cx="723951" cy="0"/>
          </a:xfrm>
          <a:prstGeom prst="line">
            <a:avLst/>
          </a:prstGeom>
          <a:noFill/>
          <a:ln w="9525" cap="flat" cmpd="sng" algn="ctr">
            <a:solidFill>
              <a:sysClr val="window" lastClr="FFFFFF">
                <a:lumMod val="85000"/>
              </a:sysClr>
            </a:solidFill>
            <a:prstDash val="solid"/>
            <a:headEnd type="oval" w="med" len="med"/>
            <a:tailEnd type="oval" w="med" len="med"/>
          </a:ln>
          <a:effectLst/>
        </p:spPr>
      </p:cxnSp>
      <p:sp>
        <p:nvSpPr>
          <p:cNvPr id="94" name="Oval 93">
            <a:extLst>
              <a:ext uri="{FF2B5EF4-FFF2-40B4-BE49-F238E27FC236}">
                <a16:creationId xmlns:a16="http://schemas.microsoft.com/office/drawing/2014/main" id="{796D89E6-E9C5-4198-88FC-C95A3165F257}"/>
              </a:ext>
            </a:extLst>
          </p:cNvPr>
          <p:cNvSpPr/>
          <p:nvPr/>
        </p:nvSpPr>
        <p:spPr>
          <a:xfrm>
            <a:off x="4222733" y="1805399"/>
            <a:ext cx="926088" cy="926088"/>
          </a:xfrm>
          <a:prstGeom prst="ellipse">
            <a:avLst/>
          </a:prstGeom>
          <a:solidFill>
            <a:srgbClr val="2A559A"/>
          </a:solidFill>
          <a:ln w="25400" cap="flat" cmpd="sng" algn="ctr">
            <a:noFill/>
            <a:prstDash val="solid"/>
          </a:ln>
          <a:effectLst>
            <a:innerShdw blurRad="165100" dir="13500000">
              <a:prstClr val="black">
                <a:alpha val="67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42" name="Straight Connector 141">
            <a:extLst>
              <a:ext uri="{FF2B5EF4-FFF2-40B4-BE49-F238E27FC236}">
                <a16:creationId xmlns:a16="http://schemas.microsoft.com/office/drawing/2014/main" id="{0C95EF14-7203-466E-B83F-48002F7857CA}"/>
              </a:ext>
            </a:extLst>
          </p:cNvPr>
          <p:cNvCxnSpPr/>
          <p:nvPr/>
        </p:nvCxnSpPr>
        <p:spPr>
          <a:xfrm>
            <a:off x="3333656" y="5654465"/>
            <a:ext cx="723951" cy="0"/>
          </a:xfrm>
          <a:prstGeom prst="line">
            <a:avLst/>
          </a:prstGeom>
          <a:noFill/>
          <a:ln w="9525" cap="flat" cmpd="sng" algn="ctr">
            <a:solidFill>
              <a:sysClr val="window" lastClr="FFFFFF">
                <a:lumMod val="85000"/>
              </a:sysClr>
            </a:solidFill>
            <a:prstDash val="solid"/>
            <a:headEnd type="oval" w="med" len="med"/>
            <a:tailEnd type="oval" w="med" len="med"/>
          </a:ln>
          <a:effectLst/>
        </p:spPr>
      </p:cxnSp>
      <p:sp>
        <p:nvSpPr>
          <p:cNvPr id="143" name="TextBox 142">
            <a:hlinkClick r:id="rId6" action="ppaction://hlinksldjump"/>
            <a:extLst>
              <a:ext uri="{FF2B5EF4-FFF2-40B4-BE49-F238E27FC236}">
                <a16:creationId xmlns:a16="http://schemas.microsoft.com/office/drawing/2014/main" id="{59B29718-EFE0-450D-B7C1-3138E7E736DC}"/>
              </a:ext>
            </a:extLst>
          </p:cNvPr>
          <p:cNvSpPr txBox="1"/>
          <p:nvPr/>
        </p:nvSpPr>
        <p:spPr>
          <a:xfrm>
            <a:off x="862873" y="3261383"/>
            <a:ext cx="1389529" cy="646331"/>
          </a:xfrm>
          <a:prstGeom prst="rect">
            <a:avLst/>
          </a:prstGeom>
          <a:noFill/>
        </p:spPr>
        <p:txBody>
          <a:bodyPr wrap="square" rtlCol="0">
            <a:spAutoFit/>
          </a:bodyPr>
          <a:lstStyle/>
          <a:p>
            <a:pPr algn="ctr"/>
            <a:r>
              <a:rPr lang="en-CA" b="1" dirty="0">
                <a:solidFill>
                  <a:schemeClr val="bg1"/>
                </a:solidFill>
                <a:latin typeface="Arial Narrow" panose="020B0606020202030204" pitchFamily="34" charset="0"/>
              </a:rPr>
              <a:t>Go to Key Messages</a:t>
            </a:r>
            <a:endParaRPr lang="en-US" b="1" dirty="0">
              <a:solidFill>
                <a:schemeClr val="bg1"/>
              </a:solidFill>
              <a:latin typeface="Arial Narrow" panose="020B0606020202030204" pitchFamily="34" charset="0"/>
            </a:endParaRPr>
          </a:p>
        </p:txBody>
      </p:sp>
      <p:pic>
        <p:nvPicPr>
          <p:cNvPr id="144" name="Graphic 143" descr="Share">
            <a:hlinkClick r:id="rId6" action="ppaction://hlinksldjump"/>
            <a:extLst>
              <a:ext uri="{FF2B5EF4-FFF2-40B4-BE49-F238E27FC236}">
                <a16:creationId xmlns:a16="http://schemas.microsoft.com/office/drawing/2014/main" id="{6BBE04E9-24F4-44AC-9DCA-03B4A89379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74585" y="3951904"/>
            <a:ext cx="621686" cy="621686"/>
          </a:xfrm>
          <a:prstGeom prst="rect">
            <a:avLst/>
          </a:prstGeom>
        </p:spPr>
      </p:pic>
      <p:pic>
        <p:nvPicPr>
          <p:cNvPr id="145" name="Graphic 144" descr="Share">
            <a:hlinkClick r:id="rId9" action="ppaction://hlinksldjump"/>
            <a:extLst>
              <a:ext uri="{FF2B5EF4-FFF2-40B4-BE49-F238E27FC236}">
                <a16:creationId xmlns:a16="http://schemas.microsoft.com/office/drawing/2014/main" id="{EE8528C2-D047-4084-9AE1-F3B35A1300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9361" y="1998266"/>
            <a:ext cx="457200" cy="457200"/>
          </a:xfrm>
          <a:prstGeom prst="rect">
            <a:avLst/>
          </a:prstGeom>
        </p:spPr>
      </p:pic>
      <p:pic>
        <p:nvPicPr>
          <p:cNvPr id="146" name="Graphic 145" descr="Share">
            <a:hlinkClick r:id="rId10" action="ppaction://hlinksldjump"/>
            <a:extLst>
              <a:ext uri="{FF2B5EF4-FFF2-40B4-BE49-F238E27FC236}">
                <a16:creationId xmlns:a16="http://schemas.microsoft.com/office/drawing/2014/main" id="{487032AE-A6A2-4DC7-BD42-9CB325953A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93132" y="3143424"/>
            <a:ext cx="457200" cy="457200"/>
          </a:xfrm>
          <a:prstGeom prst="rect">
            <a:avLst/>
          </a:prstGeom>
        </p:spPr>
      </p:pic>
      <p:pic>
        <p:nvPicPr>
          <p:cNvPr id="147" name="Graphic 146" descr="Share">
            <a:hlinkClick r:id="rId11" action="ppaction://hlinksldjump"/>
            <a:extLst>
              <a:ext uri="{FF2B5EF4-FFF2-40B4-BE49-F238E27FC236}">
                <a16:creationId xmlns:a16="http://schemas.microsoft.com/office/drawing/2014/main" id="{62D8059A-572F-4943-92A0-11EDA2B675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80950" y="4288518"/>
            <a:ext cx="457200" cy="457200"/>
          </a:xfrm>
          <a:prstGeom prst="rect">
            <a:avLst/>
          </a:prstGeom>
        </p:spPr>
      </p:pic>
      <p:pic>
        <p:nvPicPr>
          <p:cNvPr id="148" name="Graphic 147" descr="Share">
            <a:hlinkClick r:id="rId12" action="ppaction://hlinksldjump"/>
            <a:extLst>
              <a:ext uri="{FF2B5EF4-FFF2-40B4-BE49-F238E27FC236}">
                <a16:creationId xmlns:a16="http://schemas.microsoft.com/office/drawing/2014/main" id="{CD1C8D3F-CE96-44A6-A401-F2C025305F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9361" y="5457149"/>
            <a:ext cx="457200" cy="457200"/>
          </a:xfrm>
          <a:prstGeom prst="rect">
            <a:avLst/>
          </a:prstGeom>
        </p:spPr>
      </p:pic>
      <p:sp>
        <p:nvSpPr>
          <p:cNvPr id="149" name="Rectangle 148">
            <a:extLst>
              <a:ext uri="{FF2B5EF4-FFF2-40B4-BE49-F238E27FC236}">
                <a16:creationId xmlns:a16="http://schemas.microsoft.com/office/drawing/2014/main" id="{8E2D2F1E-BE90-48CE-8568-2387BEFC93AB}"/>
              </a:ext>
            </a:extLst>
          </p:cNvPr>
          <p:cNvSpPr/>
          <p:nvPr/>
        </p:nvSpPr>
        <p:spPr>
          <a:xfrm>
            <a:off x="5213189" y="1882507"/>
            <a:ext cx="3492661" cy="646331"/>
          </a:xfrm>
          <a:prstGeom prst="rect">
            <a:avLst/>
          </a:prstGeom>
        </p:spPr>
        <p:txBody>
          <a:bodyPr wrap="square">
            <a:spAutoFit/>
          </a:bodyPr>
          <a:lstStyle/>
          <a:p>
            <a:pPr lvl="0"/>
            <a:r>
              <a:rPr lang="en-CA" b="1" dirty="0">
                <a:latin typeface="Arial Narrow" panose="020B0606020202030204" pitchFamily="34" charset="0"/>
              </a:rPr>
              <a:t>Colonoscopy with Possible Polypectomy </a:t>
            </a:r>
          </a:p>
        </p:txBody>
      </p:sp>
      <p:sp>
        <p:nvSpPr>
          <p:cNvPr id="150" name="Rectangle 149">
            <a:extLst>
              <a:ext uri="{FF2B5EF4-FFF2-40B4-BE49-F238E27FC236}">
                <a16:creationId xmlns:a16="http://schemas.microsoft.com/office/drawing/2014/main" id="{29BFB0BF-752B-487B-8A23-D64FF9ECE172}"/>
              </a:ext>
            </a:extLst>
          </p:cNvPr>
          <p:cNvSpPr/>
          <p:nvPr/>
        </p:nvSpPr>
        <p:spPr>
          <a:xfrm>
            <a:off x="5932921" y="3157681"/>
            <a:ext cx="2539193" cy="369332"/>
          </a:xfrm>
          <a:prstGeom prst="rect">
            <a:avLst/>
          </a:prstGeom>
        </p:spPr>
        <p:txBody>
          <a:bodyPr wrap="square">
            <a:spAutoFit/>
          </a:bodyPr>
          <a:lstStyle/>
          <a:p>
            <a:r>
              <a:rPr lang="en-CA" b="1" dirty="0">
                <a:latin typeface="Arial Narrow" panose="020B0606020202030204" pitchFamily="34" charset="0"/>
              </a:rPr>
              <a:t>Elective Cholecystectomy</a:t>
            </a:r>
          </a:p>
        </p:txBody>
      </p:sp>
      <p:sp>
        <p:nvSpPr>
          <p:cNvPr id="151" name="TextBox 150">
            <a:extLst>
              <a:ext uri="{FF2B5EF4-FFF2-40B4-BE49-F238E27FC236}">
                <a16:creationId xmlns:a16="http://schemas.microsoft.com/office/drawing/2014/main" id="{30970AE4-DB63-432F-AD01-18E0C12B82FF}"/>
              </a:ext>
            </a:extLst>
          </p:cNvPr>
          <p:cNvSpPr txBox="1"/>
          <p:nvPr/>
        </p:nvSpPr>
        <p:spPr>
          <a:xfrm>
            <a:off x="5907521" y="4228427"/>
            <a:ext cx="2906283" cy="646331"/>
          </a:xfrm>
          <a:prstGeom prst="rect">
            <a:avLst/>
          </a:prstGeom>
          <a:noFill/>
        </p:spPr>
        <p:txBody>
          <a:bodyPr wrap="square" rtlCol="0">
            <a:spAutoFit/>
          </a:bodyPr>
          <a:lstStyle/>
          <a:p>
            <a:pPr lvl="0"/>
            <a:r>
              <a:rPr lang="en-CA" b="1" dirty="0">
                <a:latin typeface="Arial Narrow" panose="020B0606020202030204" pitchFamily="34" charset="0"/>
              </a:rPr>
              <a:t>Radical Prostatectomy for Prostate Cancer </a:t>
            </a:r>
          </a:p>
        </p:txBody>
      </p:sp>
      <p:sp>
        <p:nvSpPr>
          <p:cNvPr id="152" name="TextBox 151">
            <a:extLst>
              <a:ext uri="{FF2B5EF4-FFF2-40B4-BE49-F238E27FC236}">
                <a16:creationId xmlns:a16="http://schemas.microsoft.com/office/drawing/2014/main" id="{076DCFF1-BB56-4454-9FEE-C8E3288401CD}"/>
              </a:ext>
            </a:extLst>
          </p:cNvPr>
          <p:cNvSpPr txBox="1"/>
          <p:nvPr/>
        </p:nvSpPr>
        <p:spPr>
          <a:xfrm>
            <a:off x="5313947" y="5410025"/>
            <a:ext cx="2906283" cy="646331"/>
          </a:xfrm>
          <a:prstGeom prst="rect">
            <a:avLst/>
          </a:prstGeom>
          <a:noFill/>
        </p:spPr>
        <p:txBody>
          <a:bodyPr wrap="square" rtlCol="0">
            <a:spAutoFit/>
          </a:bodyPr>
          <a:lstStyle/>
          <a:p>
            <a:pPr lvl="0"/>
            <a:r>
              <a:rPr lang="en-CA" b="1" dirty="0">
                <a:latin typeface="Arial Narrow" panose="020B0606020202030204" pitchFamily="34" charset="0"/>
              </a:rPr>
              <a:t>AAA Repair with Renal Impairment</a:t>
            </a:r>
          </a:p>
        </p:txBody>
      </p:sp>
    </p:spTree>
    <p:extLst>
      <p:ext uri="{BB962C8B-B14F-4D97-AF65-F5344CB8AC3E}">
        <p14:creationId xmlns:p14="http://schemas.microsoft.com/office/powerpoint/2010/main" val="26855695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27861</TotalTime>
  <Words>3296</Words>
  <Application>Microsoft Office PowerPoint</Application>
  <PresentationFormat>On-screen Show (4:3)</PresentationFormat>
  <Paragraphs>526</Paragraphs>
  <Slides>40</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Arial Narrow</vt:lpstr>
      <vt:lpstr>Calibri</vt:lpstr>
      <vt:lpstr>Lato</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324</cp:revision>
  <dcterms:created xsi:type="dcterms:W3CDTF">2018-12-21T21:39:30Z</dcterms:created>
  <dcterms:modified xsi:type="dcterms:W3CDTF">2019-04-01T17:30:27Z</dcterms:modified>
</cp:coreProperties>
</file>